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6858000" cx="9144000"/>
  <p:notesSz cx="6858000" cy="9144000"/>
  <p:embeddedFontLst>
    <p:embeddedFont>
      <p:font typeface="Lexend Light"/>
      <p:regular r:id="rId69"/>
      <p:bold r:id="rId70"/>
    </p:embeddedFont>
    <p:embeddedFont>
      <p:font typeface="Outfit"/>
      <p:regular r:id="rId71"/>
      <p:bold r:id="rId72"/>
    </p:embeddedFont>
    <p:embeddedFont>
      <p:font typeface="Lexend Medium"/>
      <p:regular r:id="rId73"/>
      <p:bold r:id="rId74"/>
    </p:embeddedFont>
    <p:embeddedFont>
      <p:font typeface="Lexend"/>
      <p:regular r:id="rId75"/>
      <p:bold r:id="rId76"/>
    </p:embeddedFont>
    <p:embeddedFont>
      <p:font typeface="Archivo Black"/>
      <p:regular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LexendMedium-regular.fntdata"/><Relationship Id="rId72" Type="http://schemas.openxmlformats.org/officeDocument/2006/relationships/font" Target="fonts/Outfit-bold.fntdata"/><Relationship Id="rId31" Type="http://schemas.openxmlformats.org/officeDocument/2006/relationships/slide" Target="slides/slide27.xml"/><Relationship Id="rId75" Type="http://schemas.openxmlformats.org/officeDocument/2006/relationships/font" Target="fonts/Lexend-regular.fntdata"/><Relationship Id="rId30" Type="http://schemas.openxmlformats.org/officeDocument/2006/relationships/slide" Target="slides/slide26.xml"/><Relationship Id="rId74" Type="http://schemas.openxmlformats.org/officeDocument/2006/relationships/font" Target="fonts/LexendMedium-bold.fntdata"/><Relationship Id="rId33" Type="http://schemas.openxmlformats.org/officeDocument/2006/relationships/slide" Target="slides/slide29.xml"/><Relationship Id="rId77" Type="http://schemas.openxmlformats.org/officeDocument/2006/relationships/font" Target="fonts/ArchivoBlack-regular.fntdata"/><Relationship Id="rId32" Type="http://schemas.openxmlformats.org/officeDocument/2006/relationships/slide" Target="slides/slide28.xml"/><Relationship Id="rId76" Type="http://schemas.openxmlformats.org/officeDocument/2006/relationships/font" Target="fonts/Lexend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Outfit-regular.fntdata"/><Relationship Id="rId70" Type="http://schemas.openxmlformats.org/officeDocument/2006/relationships/font" Target="fonts/LexendLight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LexendLight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3BxQbQ8xKk-c3w5aVk3dVqotCY7r7k-7Pg3gbFA3nXQ/edit?usp=sharing" TargetMode="External"/><Relationship Id="rId3" Type="http://schemas.openxmlformats.org/officeDocument/2006/relationships/hyperlink" Target="https://rb.gy/lfbi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a4acf6e8e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ea4acf6e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https://docs.google.com/presentation/d/13BxQbQ8xKk-c3w5aVk3dVqotCY7r7k-7Pg3gbFA3nXQ/edit?usp=sharing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https://rb.gy/lfbiit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c80d31f2e_0_9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c80d31f2e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fc80d31f2e_0_10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fc80d31f2e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fc80d31f2e_0_10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fc80d31f2e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fc80d31f2e_0_7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fc80d31f2e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fc80d31f2e_0_6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fc80d31f2e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c80d31f2e_0_9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fc80d31f2e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fc80d31f2e_0_9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fc80d31f2e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fc80d31f2e_0_9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fc80d31f2e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fc80d31f2e_0_9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fc80d31f2e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fc80d31f2e_0_9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fc80d31f2e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fca038eb59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fca038eb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2. 閱讀寫作篇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文獻閱讀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SciSpace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Semantic\nScholar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Google\nNotebookLM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論文寫作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LLM的侷限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論文大綱心智圖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提問草稿筆記本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論文專有詞彙表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ChatGPT \nwith canvas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結語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AI素養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學術倫理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駕馭AI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fc80d31f2e_0_10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fc80d31f2e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fc80d31f2e_0_10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fc80d31f2e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fc80d31f2e_0_10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fc80d31f2e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fc80d31f2e_0_10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fc80d31f2e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fc80d31f2e_0_22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fc80d31f2e_0_2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fc80d31f2e_0_2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fc80d31f2e_0_2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fc80d31f2e_0_22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fc80d31f2e_0_2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fc80d31f2e_0_22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fc80d31f2e_0_2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fc80d31f2e_0_22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fc80d31f2e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fc80d31f2e_0_22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fc80d31f2e_0_2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c80d31f2e_1_5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c80d31f2e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fc80d31f2e_0_23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fc80d31f2e_0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fc80d31f2e_0_23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fc80d31f2e_0_2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fc80d31f2e_0_23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fc80d31f2e_0_2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fc80d31f2e_0_23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fc80d31f2e_0_2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c80d31f2e_0_23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fc80d31f2e_0_2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fc80d31f2e_0_23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fc80d31f2e_0_2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fc80d31f2e_0_23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fc80d31f2e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fc80d31f2e_0_23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fc80d31f2e_0_2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fc80d31f2e_0_24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fc80d31f2e_0_2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fc80d31f2e_0_23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2fc80d31f2e_0_2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fc80d31f2e_1_6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fc80d31f2e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fc80d31f2e_0_24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fc80d31f2e_0_2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fc80d31f2e_0_24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fc80d31f2e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fc80d31f2e_0_24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fc80d31f2e_0_2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fc80d31f2e_0_24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fc80d31f2e_0_2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fc80d31f2e_0_24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fc80d31f2e_0_2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fc80d31f2e_0_24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fc80d31f2e_0_2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fc80d31f2e_0_25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fc80d31f2e_0_2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fc80d31f2e_0_25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fc80d31f2e_0_2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fc80d31f2e_0_25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2fc80d31f2e_0_2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fc80d31f2e_0_25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fc80d31f2e_0_2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c80d31f2e_1_6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fc80d31f2e_1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fc80d31f2e_0_25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fc80d31f2e_0_2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fc80d31f2e_0_25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fc80d31f2e_0_2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fc80d31f2e_0_25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fc80d31f2e_0_2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fc80d31f2e_0_25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fc80d31f2e_0_2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fc80d31f2e_0_26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fc80d31f2e_0_2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fc80d31f2e_0_25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fc80d31f2e_0_2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fc80d31f2e_0_26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fc80d31f2e_0_2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fc80d31f2e_0_26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fc80d31f2e_0_2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fc80d31f2e_0_26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fc80d31f2e_0_2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fc80d31f2e_0_26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fc80d31f2e_0_2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fc80d31f2e_1_6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fc80d31f2e_1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fc80d31f2e_0_26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fc80d31f2e_0_2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fc80d31f2e_0_26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fc80d31f2e_0_2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fc80d31f2e_0_26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fc80d31f2e_0_2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fc80d31f2e_0_26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fc80d31f2e_0_2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ea4acf6e8e_0_16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ea4acf6e8e_0_1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c80d31f2e_1_6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c80d31f2e_1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c80d31f2e_0_9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fc80d31f2e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fc80d31f2e_0_9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fc80d31f2e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33" name="Google Shape;133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34" name="Google Shape;134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38" name="Google Shape;138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39" name="Google Shape;139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43" name="Google Shape;143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" name="Google Shape;146;p11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1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9" name="Google Shape;149;p11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50" name="Google Shape;150;p11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57" name="Google Shape;157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58" name="Google Shape;158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62" name="Google Shape;162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63" name="Google Shape;163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" name="Google Shape;166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67" name="Google Shape;167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71" name="Google Shape;171;p12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72" name="Google Shape;172;p12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12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5" name="Google Shape;175;p12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83" name="Google Shape;183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84" name="Google Shape;184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88" name="Google Shape;188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89" name="Google Shape;189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93" name="Google Shape;193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" name="Google Shape;196;p13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7" name="Google Shape;197;p13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01" name="Google Shape;201;p13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3" name="Google Shape;203;p13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04" name="Google Shape;204;p13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8" name="Google Shape;208;p14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14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14" name="Google Shape;214;p14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15" name="Google Shape;215;p1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4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19" name="Google Shape;219;p14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20" name="Google Shape;220;p14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4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7" name="Google Shape;227;p1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8" name="Google Shape;228;p14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50" name="Google Shape;250;p16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8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3" name="Google Shape;263;p18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4" name="Google Shape;264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8" name="Google Shape;268;p1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69" name="Google Shape;269;p18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0" name="Google Shape;270;p18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19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9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75" name="Google Shape;275;p19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76" name="Google Shape;276;p1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77" name="Google Shape;277;p1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78" name="Google Shape;278;p1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0" name="Google Shape;280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4" name="Google Shape;284;p1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94" name="Google Shape;294;p22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95" name="Google Shape;295;p2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96" name="Google Shape;296;p2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7" name="Google Shape;297;p2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98" name="Google Shape;298;p2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0" name="Google Shape;300;p22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301" name="Google Shape;301;p2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2" name="Google Shape;302;p22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5" name="Google Shape;305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9" name="Google Shape;309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0" name="Google Shape;310;p23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政大圖檔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5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8" name="Google Shape;328;p25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9" name="Google Shape;329;p25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5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 1">
  <p:cSld name="CUSTOM_10_1_1_1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type="title"/>
          </p:nvPr>
        </p:nvSpPr>
        <p:spPr>
          <a:xfrm>
            <a:off x="715550" y="5411013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3" type="title"/>
          </p:nvPr>
        </p:nvSpPr>
        <p:spPr>
          <a:xfrm>
            <a:off x="715550" y="69375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" name="Google Shape;74;p8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8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86" name="Google Shape;86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87" name="Google Shape;87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91" name="Google Shape;91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92" name="Google Shape;92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96" name="Google Shape;96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00" name="Google Shape;100;p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4" name="Google Shape;104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08" name="Google Shape;108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09" name="Google Shape;109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13" name="Google Shape;113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4" name="Google Shape;114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" name="Google Shape;117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8" name="Google Shape;118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10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10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4" name="Google Shape;124;p10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5" name="Google Shape;125;p10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26" name="Google Shape;126;p10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hyperlink" Target="https://l.pulipuli.info/24/tnnua/2" TargetMode="External"/><Relationship Id="rId6" Type="http://schemas.openxmlformats.org/officeDocument/2006/relationships/hyperlink" Target="https://l.pulipuli.info/24/tnnua/2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.pulipuli.info/24/tnnua/1" TargetMode="External"/><Relationship Id="rId4" Type="http://schemas.openxmlformats.org/officeDocument/2006/relationships/hyperlink" Target="https://l.pulipuli.info/24/tnnua/2" TargetMode="External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Relationship Id="rId4" Type="http://schemas.openxmlformats.org/officeDocument/2006/relationships/image" Target="../media/image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Relationship Id="rId4" Type="http://schemas.openxmlformats.org/officeDocument/2006/relationships/image" Target="../media/image73.png"/><Relationship Id="rId5" Type="http://schemas.openxmlformats.org/officeDocument/2006/relationships/image" Target="../media/image55.png"/><Relationship Id="rId6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png"/><Relationship Id="rId4" Type="http://schemas.openxmlformats.org/officeDocument/2006/relationships/image" Target="../media/image73.png"/><Relationship Id="rId9" Type="http://schemas.openxmlformats.org/officeDocument/2006/relationships/image" Target="../media/image61.png"/><Relationship Id="rId5" Type="http://schemas.openxmlformats.org/officeDocument/2006/relationships/image" Target="../media/image55.png"/><Relationship Id="rId6" Type="http://schemas.openxmlformats.org/officeDocument/2006/relationships/image" Target="../media/image38.png"/><Relationship Id="rId7" Type="http://schemas.openxmlformats.org/officeDocument/2006/relationships/image" Target="../media/image57.png"/><Relationship Id="rId8" Type="http://schemas.openxmlformats.org/officeDocument/2006/relationships/image" Target="../media/image59.png"/><Relationship Id="rId11" Type="http://schemas.openxmlformats.org/officeDocument/2006/relationships/image" Target="../media/image33.png"/><Relationship Id="rId10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aimspress.com/index/news/detail/2631" TargetMode="External"/><Relationship Id="rId4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ethics.moe.edu.tw/resource/epaper/html/21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jpg"/><Relationship Id="rId4" Type="http://schemas.openxmlformats.org/officeDocument/2006/relationships/image" Target="../media/image72.png"/><Relationship Id="rId9" Type="http://schemas.openxmlformats.org/officeDocument/2006/relationships/image" Target="../media/image71.png"/><Relationship Id="rId5" Type="http://schemas.openxmlformats.org/officeDocument/2006/relationships/hyperlink" Target="mailto:blog@pulipuli.info" TargetMode="External"/><Relationship Id="rId6" Type="http://schemas.openxmlformats.org/officeDocument/2006/relationships/image" Target="../media/image67.png"/><Relationship Id="rId7" Type="http://schemas.openxmlformats.org/officeDocument/2006/relationships/hyperlink" Target="mailto:chenyt@tku.edu.tw" TargetMode="External"/><Relationship Id="rId8" Type="http://schemas.openxmlformats.org/officeDocument/2006/relationships/image" Target="../media/image1.png"/><Relationship Id="rId10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"/>
          <p:cNvSpPr/>
          <p:nvPr/>
        </p:nvSpPr>
        <p:spPr>
          <a:xfrm>
            <a:off x="4689375" y="1848700"/>
            <a:ext cx="3519300" cy="358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200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中華民國圖書館學會 資訊科技委員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blog@pulipuli.info</a:t>
            </a:r>
            <a:endParaRPr sz="1800"/>
          </a:p>
        </p:txBody>
      </p:sp>
      <p:sp>
        <p:nvSpPr>
          <p:cNvPr id="338" name="Google Shape;338;p26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grpSp>
        <p:nvGrpSpPr>
          <p:cNvPr id="339" name="Google Shape;339;p26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340" name="Google Shape;340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26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344" name="Google Shape;344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6"/>
          <p:cNvGrpSpPr/>
          <p:nvPr/>
        </p:nvGrpSpPr>
        <p:grpSpPr>
          <a:xfrm rot="1800102">
            <a:off x="4509519" y="1358126"/>
            <a:ext cx="901708" cy="1446142"/>
            <a:chOff x="4509424" y="1600237"/>
            <a:chExt cx="1184961" cy="1900417"/>
          </a:xfrm>
        </p:grpSpPr>
        <p:grpSp>
          <p:nvGrpSpPr>
            <p:cNvPr id="348" name="Google Shape;348;p26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349" name="Google Shape;349;p26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51" name="Google Shape;35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2" name="Google Shape;352;p26"/>
          <p:cNvGrpSpPr/>
          <p:nvPr/>
        </p:nvGrpSpPr>
        <p:grpSpPr>
          <a:xfrm>
            <a:off x="7809973" y="1335250"/>
            <a:ext cx="896702" cy="946164"/>
            <a:chOff x="7809973" y="2554450"/>
            <a:chExt cx="896702" cy="946164"/>
          </a:xfrm>
        </p:grpSpPr>
        <p:grpSp>
          <p:nvGrpSpPr>
            <p:cNvPr id="353" name="Google Shape;353;p26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354" name="Google Shape;354;p26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6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6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57" name="Google Shape;357;p26"/>
            <p:cNvCxnSpPr>
              <a:endCxn id="356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26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9" name="Google Shape;359;p26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6"/>
          <p:cNvGrpSpPr/>
          <p:nvPr/>
        </p:nvGrpSpPr>
        <p:grpSpPr>
          <a:xfrm>
            <a:off x="1903917" y="530775"/>
            <a:ext cx="4543763" cy="692401"/>
            <a:chOff x="2460779" y="433075"/>
            <a:chExt cx="4222435" cy="692401"/>
          </a:xfrm>
        </p:grpSpPr>
        <p:sp>
          <p:nvSpPr>
            <p:cNvPr id="361" name="Google Shape;361;p26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362" name="Google Shape;362;p26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5"/>
                </a:rPr>
                <a:t>https://l.pulipuli.info/24/</a:t>
              </a: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6"/>
                </a:rPr>
                <a:t>tnnua/2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363" name="Google Shape;3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3125" y="1734916"/>
            <a:ext cx="3723300" cy="37014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p26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365" name="Google Shape;365;p26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366" name="Google Shape;366;p26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67" name="Google Shape;367;p26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6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6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0" name="Google Shape;370;p26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371" name="Google Shape;371;p26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6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6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374" name="Google Shape;374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26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/>
              <a:t>現代研究需要現代手段</a:t>
            </a:r>
            <a:endParaRPr sz="27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3500"/>
              <a:t>用知識管理和AI輕鬆做研究！</a:t>
            </a:r>
            <a:endParaRPr sz="3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0" lang="zh-TW" sz="2700"/>
              <a:t>── 2. 閱讀寫作篇 ──</a:t>
            </a:r>
            <a:endParaRPr b="0"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5"/>
          <p:cNvSpPr txBox="1"/>
          <p:nvPr>
            <p:ph idx="1" type="body"/>
          </p:nvPr>
        </p:nvSpPr>
        <p:spPr>
          <a:xfrm>
            <a:off x="715550" y="1341325"/>
            <a:ext cx="3757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文獻資訊：類別、</a:t>
            </a:r>
            <a:r>
              <a:rPr lang="zh-TW"/>
              <a:t>題</a:t>
            </a:r>
            <a:r>
              <a:rPr lang="zh-TW"/>
              <a:t>名、DOI、作者、發表日期、摘要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Chat with Paper詢問論文：推薦詢問的問題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PDF檔案：可以解釋數位公式和表格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圖片和表格列表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其他人的問題：以及從其他論文取得的答案</a:t>
            </a:r>
            <a:endParaRPr/>
          </a:p>
        </p:txBody>
      </p:sp>
      <p:sp>
        <p:nvSpPr>
          <p:cNvPr id="471" name="Google Shape;471;p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SciSpace文獻細節 (2/2)</a:t>
            </a:r>
            <a:endParaRPr/>
          </a:p>
        </p:txBody>
      </p:sp>
      <p:sp>
        <p:nvSpPr>
          <p:cNvPr id="472" name="Google Shape;472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3" name="Google Shape;473;p3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330" y="1341325"/>
            <a:ext cx="3933720" cy="48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SciSpace的問論文功能 (1/2)</a:t>
            </a:r>
            <a:endParaRPr/>
          </a:p>
        </p:txBody>
      </p:sp>
      <p:sp>
        <p:nvSpPr>
          <p:cNvPr id="482" name="Google Shape;482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3" name="Google Shape;483;p3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256198"/>
            <a:ext cx="3750475" cy="48437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995" y="1189113"/>
            <a:ext cx="3836955" cy="49779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7" name="Google Shape;487;p36"/>
          <p:cNvSpPr/>
          <p:nvPr/>
        </p:nvSpPr>
        <p:spPr>
          <a:xfrm>
            <a:off x="2705652" y="1443275"/>
            <a:ext cx="1685400" cy="894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自然語言提問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88" name="Google Shape;488;p36"/>
          <p:cNvSpPr/>
          <p:nvPr/>
        </p:nvSpPr>
        <p:spPr>
          <a:xfrm>
            <a:off x="6684700" y="1443275"/>
            <a:ext cx="1685400" cy="993900"/>
          </a:xfrm>
          <a:prstGeom prst="wedgeRoundRectCallout">
            <a:avLst>
              <a:gd fmla="val -91974" name="adj1"/>
              <a:gd fmla="val 7978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回答</a:t>
            </a:r>
            <a:br>
              <a:rPr lang="zh-TW" sz="2400">
                <a:solidFill>
                  <a:srgbClr val="FFFFFF"/>
                </a:solidFill>
              </a:rPr>
            </a:br>
            <a:r>
              <a:rPr lang="zh-TW" sz="2400">
                <a:solidFill>
                  <a:srgbClr val="FFFFFF"/>
                </a:solidFill>
              </a:rPr>
              <a:t>註明來源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6829552" y="4908175"/>
            <a:ext cx="1685400" cy="894900"/>
          </a:xfrm>
          <a:prstGeom prst="wedgeRoundRectCallout">
            <a:avLst>
              <a:gd fmla="val -93196" name="adj1"/>
              <a:gd fmla="val -6164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建議其它問題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90" name="Google Shape;490;p36"/>
          <p:cNvSpPr/>
          <p:nvPr/>
        </p:nvSpPr>
        <p:spPr>
          <a:xfrm flipH="1">
            <a:off x="4047400" y="3472738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SciSpace的問論文功能 (2/2)</a:t>
            </a:r>
            <a:endParaRPr/>
          </a:p>
        </p:txBody>
      </p:sp>
      <p:sp>
        <p:nvSpPr>
          <p:cNvPr id="497" name="Google Shape;497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8" name="Google Shape;498;p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49" y="1038499"/>
            <a:ext cx="4271275" cy="52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7"/>
          <p:cNvSpPr/>
          <p:nvPr/>
        </p:nvSpPr>
        <p:spPr>
          <a:xfrm>
            <a:off x="5083400" y="2381975"/>
            <a:ext cx="2785200" cy="1483200"/>
          </a:xfrm>
          <a:prstGeom prst="wedgeRoundRectCallout">
            <a:avLst>
              <a:gd fmla="val -68956" name="adj1"/>
              <a:gd fmla="val 155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來源僅知道是哪篇文章，但不能得知具體參考文字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02" name="Google Shape;502;p37"/>
          <p:cNvPicPr preferRelativeResize="0"/>
          <p:nvPr/>
        </p:nvPicPr>
        <p:blipFill rotWithShape="1">
          <a:blip r:embed="rId4">
            <a:alphaModFix/>
          </a:blip>
          <a:srcRect b="16777" l="0" r="0" t="0"/>
          <a:stretch/>
        </p:blipFill>
        <p:spPr>
          <a:xfrm>
            <a:off x="6891725" y="3865175"/>
            <a:ext cx="1968099" cy="29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7"/>
          <p:cNvSpPr txBox="1"/>
          <p:nvPr/>
        </p:nvSpPr>
        <p:spPr>
          <a:xfrm rot="-900041">
            <a:off x="5006281" y="4892501"/>
            <a:ext cx="2749288" cy="5118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AI是不是在騙我？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8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8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1" name="Google Shape;511;p38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Semantic Scholar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閱讀論文功能</a:t>
            </a:r>
            <a:endParaRPr/>
          </a:p>
        </p:txBody>
      </p:sp>
      <p:pic>
        <p:nvPicPr>
          <p:cNvPr id="512" name="Google Shape;5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2525"/>
            <a:ext cx="9143999" cy="390982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8"/>
          <p:cNvSpPr/>
          <p:nvPr/>
        </p:nvSpPr>
        <p:spPr>
          <a:xfrm>
            <a:off x="815025" y="4472600"/>
            <a:ext cx="800100" cy="42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Semantic Scholar的論文閱讀介面</a:t>
            </a:r>
            <a:endParaRPr/>
          </a:p>
        </p:txBody>
      </p:sp>
      <p:sp>
        <p:nvSpPr>
          <p:cNvPr id="520" name="Google Shape;520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1" name="Google Shape;521;p3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1367"/>
            <a:ext cx="9144000" cy="549421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9"/>
          <p:cNvSpPr/>
          <p:nvPr/>
        </p:nvSpPr>
        <p:spPr>
          <a:xfrm>
            <a:off x="7923700" y="1261125"/>
            <a:ext cx="1220400" cy="71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25" name="Google Shape;525;p39"/>
          <p:cNvSpPr/>
          <p:nvPr/>
        </p:nvSpPr>
        <p:spPr>
          <a:xfrm flipH="1">
            <a:off x="6781400" y="1355163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Semantic Scholar的略讀助理</a:t>
            </a:r>
            <a:endParaRPr/>
          </a:p>
        </p:txBody>
      </p:sp>
      <p:sp>
        <p:nvSpPr>
          <p:cNvPr id="532" name="Google Shape;532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3" name="Google Shape;533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7843"/>
            <a:ext cx="9144000" cy="546556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0"/>
          <p:cNvSpPr/>
          <p:nvPr/>
        </p:nvSpPr>
        <p:spPr>
          <a:xfrm>
            <a:off x="5793550" y="1852225"/>
            <a:ext cx="2751300" cy="679200"/>
          </a:xfrm>
          <a:prstGeom prst="wedgeRoundRectCallout">
            <a:avLst>
              <a:gd fmla="val 11185" name="adj1"/>
              <a:gd fmla="val 18337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分析論文結構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7" name="Google Shape;537;p40"/>
          <p:cNvSpPr/>
          <p:nvPr/>
        </p:nvSpPr>
        <p:spPr>
          <a:xfrm>
            <a:off x="885650" y="4143725"/>
            <a:ext cx="2751300" cy="679200"/>
          </a:xfrm>
          <a:prstGeom prst="wedgeRoundRectCallout">
            <a:avLst>
              <a:gd fmla="val -25996" name="adj1"/>
              <a:gd fmla="val -971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標亮重點內文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Semantic Scholar的引用卡片</a:t>
            </a:r>
            <a:endParaRPr/>
          </a:p>
        </p:txBody>
      </p:sp>
      <p:sp>
        <p:nvSpPr>
          <p:cNvPr id="544" name="Google Shape;544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5" name="Google Shape;545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3206"/>
            <a:ext cx="9144001" cy="5414839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1"/>
          <p:cNvSpPr/>
          <p:nvPr/>
        </p:nvSpPr>
        <p:spPr>
          <a:xfrm>
            <a:off x="1000925" y="899700"/>
            <a:ext cx="3091500" cy="1157100"/>
          </a:xfrm>
          <a:prstGeom prst="wedgeRoundRectCallout">
            <a:avLst>
              <a:gd fmla="val 62297" name="adj1"/>
              <a:gd fmla="val 4284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能從論文內文快速看到作者引用的文獻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2"/>
          <p:cNvSpPr txBox="1"/>
          <p:nvPr>
            <p:ph type="title"/>
          </p:nvPr>
        </p:nvSpPr>
        <p:spPr>
          <a:xfrm>
            <a:off x="1417750" y="143600"/>
            <a:ext cx="68934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Semantic Scholar的問論文功能(1/2)</a:t>
            </a:r>
            <a:endParaRPr/>
          </a:p>
        </p:txBody>
      </p:sp>
      <p:sp>
        <p:nvSpPr>
          <p:cNvPr id="555" name="Google Shape;555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6" name="Google Shape;556;p4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42"/>
          <p:cNvPicPr preferRelativeResize="0"/>
          <p:nvPr/>
        </p:nvPicPr>
        <p:blipFill rotWithShape="1">
          <a:blip r:embed="rId3">
            <a:alphaModFix/>
          </a:blip>
          <a:srcRect b="10370" l="0" r="0" t="0"/>
          <a:stretch/>
        </p:blipFill>
        <p:spPr>
          <a:xfrm>
            <a:off x="0" y="1087875"/>
            <a:ext cx="9144000" cy="56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2"/>
          <p:cNvSpPr/>
          <p:nvPr/>
        </p:nvSpPr>
        <p:spPr>
          <a:xfrm>
            <a:off x="6157300" y="2227350"/>
            <a:ext cx="2870700" cy="4300800"/>
          </a:xfrm>
          <a:prstGeom prst="roundRect">
            <a:avLst>
              <a:gd fmla="val 8636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60" name="Google Shape;560;p42"/>
          <p:cNvSpPr/>
          <p:nvPr/>
        </p:nvSpPr>
        <p:spPr>
          <a:xfrm flipH="1" rot="1664231">
            <a:off x="5276744" y="1746785"/>
            <a:ext cx="1049383" cy="52469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2912698" y="2979750"/>
            <a:ext cx="2734800" cy="894900"/>
          </a:xfrm>
          <a:prstGeom prst="wedgeRoundRectCallout">
            <a:avLst>
              <a:gd fmla="val 75183" name="adj1"/>
              <a:gd fmla="val -1738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推薦詢問的問題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62" name="Google Shape;562;p42"/>
          <p:cNvSpPr/>
          <p:nvPr/>
        </p:nvSpPr>
        <p:spPr>
          <a:xfrm>
            <a:off x="2912698" y="4070300"/>
            <a:ext cx="2734800" cy="894900"/>
          </a:xfrm>
          <a:prstGeom prst="wedgeRoundRectCallout">
            <a:avLst>
              <a:gd fmla="val 80735" name="adj1"/>
              <a:gd fmla="val -2818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自訂問題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3"/>
          <p:cNvSpPr txBox="1"/>
          <p:nvPr>
            <p:ph type="title"/>
          </p:nvPr>
        </p:nvSpPr>
        <p:spPr>
          <a:xfrm>
            <a:off x="1417750" y="143600"/>
            <a:ext cx="68934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Semantic Scholar的問論文功能(2/3)</a:t>
            </a:r>
            <a:endParaRPr/>
          </a:p>
        </p:txBody>
      </p:sp>
      <p:sp>
        <p:nvSpPr>
          <p:cNvPr id="569" name="Google Shape;569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0" name="Google Shape;570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43"/>
          <p:cNvPicPr preferRelativeResize="0"/>
          <p:nvPr/>
        </p:nvPicPr>
        <p:blipFill rotWithShape="1">
          <a:blip r:embed="rId3">
            <a:alphaModFix/>
          </a:blip>
          <a:srcRect b="0" l="0" r="0" t="13859"/>
          <a:stretch/>
        </p:blipFill>
        <p:spPr>
          <a:xfrm>
            <a:off x="0" y="1057762"/>
            <a:ext cx="9144000" cy="53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3"/>
          <p:cNvSpPr/>
          <p:nvPr/>
        </p:nvSpPr>
        <p:spPr>
          <a:xfrm>
            <a:off x="358925" y="4743650"/>
            <a:ext cx="12945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4"/>
          <p:cNvSpPr txBox="1"/>
          <p:nvPr>
            <p:ph type="title"/>
          </p:nvPr>
        </p:nvSpPr>
        <p:spPr>
          <a:xfrm>
            <a:off x="1417750" y="143600"/>
            <a:ext cx="6774300" cy="596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Semantic Scholar的問論文功能(3/3)</a:t>
            </a:r>
            <a:endParaRPr/>
          </a:p>
        </p:txBody>
      </p:sp>
      <p:sp>
        <p:nvSpPr>
          <p:cNvPr id="580" name="Google Shape;580;p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1" name="Google Shape;581;p4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0195"/>
            <a:ext cx="9143999" cy="611781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4"/>
          <p:cNvSpPr/>
          <p:nvPr/>
        </p:nvSpPr>
        <p:spPr>
          <a:xfrm>
            <a:off x="1883355" y="996375"/>
            <a:ext cx="2074800" cy="596700"/>
          </a:xfrm>
          <a:prstGeom prst="wedgeRoundRectCallout">
            <a:avLst>
              <a:gd fmla="val -65590" name="adj1"/>
              <a:gd fmla="val 3981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你的提問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85" name="Google Shape;585;p44"/>
          <p:cNvSpPr/>
          <p:nvPr/>
        </p:nvSpPr>
        <p:spPr>
          <a:xfrm>
            <a:off x="1883355" y="2045500"/>
            <a:ext cx="2074800" cy="596700"/>
          </a:xfrm>
          <a:prstGeom prst="wedgeRoundRectCallout">
            <a:avLst>
              <a:gd fmla="val -65590" name="adj1"/>
              <a:gd fmla="val 3981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AI</a:t>
            </a:r>
            <a:r>
              <a:rPr lang="zh-TW" sz="2400">
                <a:solidFill>
                  <a:srgbClr val="FFFFFF"/>
                </a:solidFill>
              </a:rPr>
              <a:t>解答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86" name="Google Shape;586;p44"/>
          <p:cNvSpPr/>
          <p:nvPr/>
        </p:nvSpPr>
        <p:spPr>
          <a:xfrm>
            <a:off x="1883355" y="4364625"/>
            <a:ext cx="2074800" cy="596700"/>
          </a:xfrm>
          <a:prstGeom prst="wedgeRoundRectCallout">
            <a:avLst>
              <a:gd fmla="val -70248" name="adj1"/>
              <a:gd fmla="val -5503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AI</a:t>
            </a:r>
            <a:r>
              <a:rPr lang="zh-TW" sz="2400">
                <a:solidFill>
                  <a:srgbClr val="FFFFFF"/>
                </a:solidFill>
              </a:rPr>
              <a:t>參考依據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87" name="Google Shape;587;p44"/>
          <p:cNvSpPr/>
          <p:nvPr/>
        </p:nvSpPr>
        <p:spPr>
          <a:xfrm>
            <a:off x="6117250" y="3500750"/>
            <a:ext cx="2074800" cy="985800"/>
          </a:xfrm>
          <a:prstGeom prst="wedgeRoundRectCallout">
            <a:avLst>
              <a:gd fmla="val -70248" name="adj1"/>
              <a:gd fmla="val -5503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4</a:t>
            </a:r>
            <a:r>
              <a:rPr lang="zh-TW" sz="2400">
                <a:solidFill>
                  <a:srgbClr val="FFFFFF"/>
                </a:solidFill>
              </a:rPr>
              <a:t>. 參考依據</a:t>
            </a:r>
            <a:r>
              <a:rPr lang="zh-TW" sz="2400">
                <a:solidFill>
                  <a:srgbClr val="FFFFFF"/>
                </a:solidFill>
              </a:rPr>
              <a:t>的原文位置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"/>
          <p:cNvSpPr/>
          <p:nvPr/>
        </p:nvSpPr>
        <p:spPr>
          <a:xfrm>
            <a:off x="1338275" y="960300"/>
            <a:ext cx="2932500" cy="100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1. 研究搜尋篇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https://l.pulipuli.info/24/tnnua/1 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4806475" y="960300"/>
            <a:ext cx="2821800" cy="1007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閱讀寫作篇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https://l.pulipuli.info/24/tnnua/2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" name="Google Shape;383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4" name="Google Shape;384;p2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用知識管理和AI輕鬆做研究！</a:t>
            </a:r>
            <a:endParaRPr/>
          </a:p>
        </p:txBody>
      </p:sp>
      <p:pic>
        <p:nvPicPr>
          <p:cNvPr id="387" name="Google Shape;3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400" y="1841649"/>
            <a:ext cx="6601199" cy="492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4" name="Google Shape;594;p4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363" y="1086788"/>
            <a:ext cx="273367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825" y="1043938"/>
            <a:ext cx="26670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800" y="3600200"/>
            <a:ext cx="3942400" cy="3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600" y="861175"/>
            <a:ext cx="1738749" cy="173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5"/>
          <p:cNvSpPr txBox="1"/>
          <p:nvPr/>
        </p:nvSpPr>
        <p:spPr>
          <a:xfrm>
            <a:off x="1715546" y="643599"/>
            <a:ext cx="3862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我在Zotero有PDF檔案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601" name="Google Shape;601;p45"/>
          <p:cNvSpPr txBox="1"/>
          <p:nvPr/>
        </p:nvSpPr>
        <p:spPr>
          <a:xfrm>
            <a:off x="4752496" y="643599"/>
            <a:ext cx="3862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我</a:t>
            </a:r>
            <a:r>
              <a:rPr lang="zh-TW" sz="1800">
                <a:solidFill>
                  <a:srgbClr val="980000"/>
                </a:solidFill>
              </a:rPr>
              <a:t>想要用AI輔助閱讀論文</a:t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602" name="Google Shape;60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2900" y="1047972"/>
            <a:ext cx="1886925" cy="13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5"/>
          <p:cNvSpPr/>
          <p:nvPr/>
        </p:nvSpPr>
        <p:spPr>
          <a:xfrm>
            <a:off x="4058480" y="2819088"/>
            <a:ext cx="1302865" cy="12198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0000"/>
                </a:solidFill>
                <a:latin typeface="Arial"/>
              </a:rPr>
              <a:t>嗯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6"/>
          <p:cNvPicPr preferRelativeResize="0"/>
          <p:nvPr/>
        </p:nvPicPr>
        <p:blipFill rotWithShape="1">
          <a:blip r:embed="rId3">
            <a:alphaModFix/>
          </a:blip>
          <a:srcRect b="12914" l="0" r="0" t="0"/>
          <a:stretch/>
        </p:blipFill>
        <p:spPr>
          <a:xfrm>
            <a:off x="0" y="1278300"/>
            <a:ext cx="9144000" cy="48846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2" name="Google Shape;612;p4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NotebookLM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0" name="Google Shape;620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225" y="3270625"/>
            <a:ext cx="5198325" cy="25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38" y="643588"/>
            <a:ext cx="18192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7"/>
          <p:cNvSpPr txBox="1"/>
          <p:nvPr/>
        </p:nvSpPr>
        <p:spPr>
          <a:xfrm>
            <a:off x="2778496" y="2082262"/>
            <a:ext cx="3862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980000"/>
                </a:solidFill>
              </a:rPr>
              <a:t>Google Note</a:t>
            </a:r>
            <a:endParaRPr sz="3200">
              <a:solidFill>
                <a:srgbClr val="980000"/>
              </a:solidFill>
            </a:endParaRPr>
          </a:p>
        </p:txBody>
      </p:sp>
      <p:sp>
        <p:nvSpPr>
          <p:cNvPr id="625" name="Google Shape;625;p47"/>
          <p:cNvSpPr/>
          <p:nvPr/>
        </p:nvSpPr>
        <p:spPr>
          <a:xfrm>
            <a:off x="3287750" y="836875"/>
            <a:ext cx="2844300" cy="911400"/>
          </a:xfrm>
          <a:prstGeom prst="wedgeRoundRectCallout">
            <a:avLst>
              <a:gd fmla="val -70951" name="adj1"/>
              <a:gd fmla="val 3236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90000"/>
                </a:solidFill>
              </a:rPr>
              <a:t>叫我嗎？</a:t>
            </a:r>
            <a:endParaRPr sz="24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NotebookLM 是個人化的 AI 協作工具，可協助使用者創作和思考。AI大型語言模型使用的是Google Gemini。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NotebookLM的運作需要外部資料庫，稱之為</a:t>
            </a:r>
            <a:r>
              <a:rPr lang="zh-TW" u="sng"/>
              <a:t>資料來源</a:t>
            </a:r>
            <a:r>
              <a:rPr lang="zh-TW"/>
              <a:t>。外部資料庫可從Google Drive雲端硬碟、網頁網址、自行上傳PDF或文字檔案、或是複製的文字來建立。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NotebookLM會自動整理</a:t>
            </a:r>
            <a:r>
              <a:rPr lang="zh-TW" u="sng"/>
              <a:t>資料來源</a:t>
            </a:r>
            <a:r>
              <a:rPr lang="zh-TW"/>
              <a:t>的內容，方便你閱讀、整理文件的內容。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你詢問NotebookLM的回答將會基於資料來源來生成，並提供</a:t>
            </a:r>
            <a:r>
              <a:rPr lang="zh-TW" u="sng"/>
              <a:t>資料來源</a:t>
            </a:r>
            <a:r>
              <a:rPr lang="zh-TW"/>
              <a:t>的對照。</a:t>
            </a:r>
            <a:endParaRPr/>
          </a:p>
        </p:txBody>
      </p:sp>
      <p:sp>
        <p:nvSpPr>
          <p:cNvPr id="631" name="Google Shape;631;p4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NotebookLM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(簡稱NotebookLM)</a:t>
            </a:r>
            <a:endParaRPr b="0" sz="2400"/>
          </a:p>
        </p:txBody>
      </p:sp>
      <p:sp>
        <p:nvSpPr>
          <p:cNvPr id="632" name="Google Shape;632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3" name="Google Shape;633;p4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NotebookLM上傳檔案</a:t>
            </a:r>
            <a:r>
              <a:rPr lang="zh-TW"/>
              <a:t> (1/4)</a:t>
            </a:r>
            <a:endParaRPr/>
          </a:p>
        </p:txBody>
      </p:sp>
      <p:sp>
        <p:nvSpPr>
          <p:cNvPr id="641" name="Google Shape;641;p4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2" name="Google Shape;642;p4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49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645" name="Google Shape;645;p49"/>
          <p:cNvPicPr preferRelativeResize="0"/>
          <p:nvPr/>
        </p:nvPicPr>
        <p:blipFill rotWithShape="1">
          <a:blip r:embed="rId3">
            <a:alphaModFix/>
          </a:blip>
          <a:srcRect b="12914" l="0" r="0" t="0"/>
          <a:stretch/>
        </p:blipFill>
        <p:spPr>
          <a:xfrm>
            <a:off x="0" y="1278300"/>
            <a:ext cx="9144000" cy="488465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9"/>
          <p:cNvSpPr/>
          <p:nvPr/>
        </p:nvSpPr>
        <p:spPr>
          <a:xfrm>
            <a:off x="940878" y="2046300"/>
            <a:ext cx="1743900" cy="679200"/>
          </a:xfrm>
          <a:prstGeom prst="wedgeRoundRectCallout">
            <a:avLst>
              <a:gd fmla="val -38497" name="adj1"/>
              <a:gd fmla="val 1192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新增筆記本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280225" y="3338875"/>
            <a:ext cx="1317900" cy="100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NotebookLM上傳檔案 (3/4)</a:t>
            </a:r>
            <a:endParaRPr/>
          </a:p>
        </p:txBody>
      </p:sp>
      <p:sp>
        <p:nvSpPr>
          <p:cNvPr id="654" name="Google Shape;654;p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5" name="Google Shape;655;p5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0"/>
          <p:cNvSpPr txBox="1"/>
          <p:nvPr/>
        </p:nvSpPr>
        <p:spPr>
          <a:xfrm>
            <a:off x="4942600" y="1548875"/>
            <a:ext cx="3486000" cy="45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latin typeface="Lexend Light"/>
                <a:ea typeface="Lexend Light"/>
                <a:cs typeface="Lexend Light"/>
                <a:sym typeface="Lexend Light"/>
              </a:rPr>
              <a:t>資料來源與處理：</a:t>
            </a:r>
            <a:endParaRPr sz="24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Lexend Light"/>
              <a:buChar char="●"/>
            </a:pPr>
            <a:r>
              <a:rPr lang="zh-TW" sz="2400">
                <a:latin typeface="Lexend Light"/>
                <a:ea typeface="Lexend Light"/>
                <a:cs typeface="Lexend Light"/>
                <a:sym typeface="Lexend Light"/>
              </a:rPr>
              <a:t>Google雲端硬碟</a:t>
            </a:r>
            <a:r>
              <a:rPr lang="zh-TW" sz="24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：抽取檔案內容</a:t>
            </a:r>
            <a:endParaRPr sz="24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Char char="●"/>
            </a:pPr>
            <a:r>
              <a:rPr lang="zh-TW" sz="2400">
                <a:latin typeface="Lexend Light"/>
                <a:ea typeface="Lexend Light"/>
                <a:cs typeface="Lexend Light"/>
                <a:sym typeface="Lexend Light"/>
              </a:rPr>
              <a:t>PDF：抽取PDF內容</a:t>
            </a:r>
            <a:endParaRPr sz="24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Char char="●"/>
            </a:pPr>
            <a:r>
              <a:rPr lang="zh-TW" sz="2400">
                <a:latin typeface="Lexend Light"/>
                <a:ea typeface="Lexend Light"/>
                <a:cs typeface="Lexend Light"/>
                <a:sym typeface="Lexend Light"/>
              </a:rPr>
              <a:t>文字檔案</a:t>
            </a:r>
            <a:endParaRPr sz="24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Char char="●"/>
            </a:pPr>
            <a:r>
              <a:rPr lang="zh-TW" sz="2400">
                <a:latin typeface="Lexend Light"/>
                <a:ea typeface="Lexend Light"/>
                <a:cs typeface="Lexend Light"/>
                <a:sym typeface="Lexend Light"/>
              </a:rPr>
              <a:t>複製的文字</a:t>
            </a:r>
            <a:endParaRPr sz="24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Char char="●"/>
            </a:pPr>
            <a:r>
              <a:rPr lang="zh-TW" sz="2400">
                <a:latin typeface="Lexend Light"/>
                <a:ea typeface="Lexend Light"/>
                <a:cs typeface="Lexend Light"/>
                <a:sym typeface="Lexend Light"/>
              </a:rPr>
              <a:t>網頁網址：分析網頁內容</a:t>
            </a:r>
            <a:endParaRPr sz="24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58" name="Google Shape;658;p50"/>
          <p:cNvSpPr txBox="1"/>
          <p:nvPr/>
        </p:nvSpPr>
        <p:spPr>
          <a:xfrm>
            <a:off x="715598" y="1758323"/>
            <a:ext cx="3678900" cy="4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659" name="Google Shape;6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560325"/>
            <a:ext cx="4032513" cy="45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0"/>
          <p:cNvSpPr/>
          <p:nvPr/>
        </p:nvSpPr>
        <p:spPr>
          <a:xfrm>
            <a:off x="1301053" y="3338493"/>
            <a:ext cx="1632000" cy="577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NotebookLM上傳檔案 (3/4)</a:t>
            </a:r>
            <a:endParaRPr/>
          </a:p>
        </p:txBody>
      </p:sp>
      <p:sp>
        <p:nvSpPr>
          <p:cNvPr id="667" name="Google Shape;667;p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8" name="Google Shape;668;p5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9339"/>
            <a:ext cx="9143999" cy="569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NotebookLM上傳檔案 (4/4)</a:t>
            </a:r>
            <a:endParaRPr/>
          </a:p>
        </p:txBody>
      </p:sp>
      <p:sp>
        <p:nvSpPr>
          <p:cNvPr id="677" name="Google Shape;677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8" name="Google Shape;678;p5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9339"/>
            <a:ext cx="9143999" cy="5698671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2"/>
          <p:cNvSpPr/>
          <p:nvPr/>
        </p:nvSpPr>
        <p:spPr>
          <a:xfrm>
            <a:off x="3985177" y="1769400"/>
            <a:ext cx="1702200" cy="679200"/>
          </a:xfrm>
          <a:prstGeom prst="wedgeRoundRectCallout">
            <a:avLst>
              <a:gd fmla="val -42646" name="adj1"/>
              <a:gd fmla="val 736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建議問題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82" name="Google Shape;682;p52"/>
          <p:cNvSpPr/>
          <p:nvPr/>
        </p:nvSpPr>
        <p:spPr>
          <a:xfrm>
            <a:off x="6584675" y="1656525"/>
            <a:ext cx="2098200" cy="952500"/>
          </a:xfrm>
          <a:prstGeom prst="wedgeRoundRectCallout">
            <a:avLst>
              <a:gd fmla="val -42646" name="adj1"/>
              <a:gd fmla="val 736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生成雙人對談錄音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83" name="Google Shape;683;p52"/>
          <p:cNvSpPr/>
          <p:nvPr/>
        </p:nvSpPr>
        <p:spPr>
          <a:xfrm>
            <a:off x="368452" y="4116125"/>
            <a:ext cx="1702200" cy="679200"/>
          </a:xfrm>
          <a:prstGeom prst="wedgeRoundRectCallout">
            <a:avLst>
              <a:gd fmla="val 68652" name="adj1"/>
              <a:gd fmla="val 1467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AI</a:t>
            </a:r>
            <a:r>
              <a:rPr lang="zh-TW" sz="2400">
                <a:solidFill>
                  <a:srgbClr val="FFFFFF"/>
                </a:solidFill>
              </a:rPr>
              <a:t>摘要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84" name="Google Shape;684;p52"/>
          <p:cNvSpPr/>
          <p:nvPr/>
        </p:nvSpPr>
        <p:spPr>
          <a:xfrm>
            <a:off x="5255149" y="5179075"/>
            <a:ext cx="2199300" cy="679200"/>
          </a:xfrm>
          <a:prstGeom prst="wedgeRoundRectCallout">
            <a:avLst>
              <a:gd fmla="val -18121" name="adj1"/>
              <a:gd fmla="val 12442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4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詢問問題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NotebookLM詢問問題 (1/2)</a:t>
            </a:r>
            <a:endParaRPr/>
          </a:p>
        </p:txBody>
      </p:sp>
      <p:sp>
        <p:nvSpPr>
          <p:cNvPr id="691" name="Google Shape;691;p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2" name="Google Shape;692;p5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53"/>
          <p:cNvPicPr preferRelativeResize="0"/>
          <p:nvPr/>
        </p:nvPicPr>
        <p:blipFill rotWithShape="1">
          <a:blip r:embed="rId3">
            <a:alphaModFix/>
          </a:blip>
          <a:srcRect b="0" l="0" r="0" t="2742"/>
          <a:stretch/>
        </p:blipFill>
        <p:spPr>
          <a:xfrm>
            <a:off x="390525" y="938700"/>
            <a:ext cx="8362950" cy="59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3"/>
          <p:cNvSpPr/>
          <p:nvPr/>
        </p:nvSpPr>
        <p:spPr>
          <a:xfrm>
            <a:off x="4186602" y="1162725"/>
            <a:ext cx="1702200" cy="679200"/>
          </a:xfrm>
          <a:prstGeom prst="wedgeRoundRectCallout">
            <a:avLst>
              <a:gd fmla="val 69795" name="adj1"/>
              <a:gd fmla="val -371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對話記錄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96" name="Google Shape;696;p53"/>
          <p:cNvSpPr/>
          <p:nvPr/>
        </p:nvSpPr>
        <p:spPr>
          <a:xfrm>
            <a:off x="1883350" y="938700"/>
            <a:ext cx="1987800" cy="803400"/>
          </a:xfrm>
          <a:prstGeom prst="wedgeRoundRectCallout">
            <a:avLst>
              <a:gd fmla="val 12619" name="adj1"/>
              <a:gd fmla="val 9993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AI以使用者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的語言回覆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97" name="Google Shape;697;p53"/>
          <p:cNvSpPr/>
          <p:nvPr/>
        </p:nvSpPr>
        <p:spPr>
          <a:xfrm>
            <a:off x="5569100" y="3496650"/>
            <a:ext cx="1987800" cy="803400"/>
          </a:xfrm>
          <a:prstGeom prst="wedgeRoundRectCallout">
            <a:avLst>
              <a:gd fmla="val -18354" name="adj1"/>
              <a:gd fmla="val -14673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AI</a:t>
            </a:r>
            <a:r>
              <a:rPr lang="zh-TW" sz="2400">
                <a:solidFill>
                  <a:srgbClr val="FFFFFF"/>
                </a:solidFill>
              </a:rPr>
              <a:t>參考來源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98" name="Google Shape;698;p53"/>
          <p:cNvSpPr/>
          <p:nvPr/>
        </p:nvSpPr>
        <p:spPr>
          <a:xfrm>
            <a:off x="2490725" y="4117850"/>
            <a:ext cx="2409900" cy="803400"/>
          </a:xfrm>
          <a:prstGeom prst="wedgeRoundRectCallout">
            <a:avLst>
              <a:gd fmla="val -39936" name="adj1"/>
              <a:gd fmla="val 11958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建議問題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NotebookLM詢問問題 (2/2)</a:t>
            </a:r>
            <a:endParaRPr/>
          </a:p>
        </p:txBody>
      </p:sp>
      <p:sp>
        <p:nvSpPr>
          <p:cNvPr id="705" name="Google Shape;705;p5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6" name="Google Shape;706;p5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9153"/>
            <a:ext cx="9144000" cy="575884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4"/>
          <p:cNvSpPr/>
          <p:nvPr/>
        </p:nvSpPr>
        <p:spPr>
          <a:xfrm>
            <a:off x="6608927" y="1631375"/>
            <a:ext cx="1702200" cy="679200"/>
          </a:xfrm>
          <a:prstGeom prst="wedgeRoundRectCallout">
            <a:avLst>
              <a:gd fmla="val -6821" name="adj1"/>
              <a:gd fmla="val 8377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檢視來源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10" name="Google Shape;710;p54"/>
          <p:cNvSpPr/>
          <p:nvPr/>
        </p:nvSpPr>
        <p:spPr>
          <a:xfrm>
            <a:off x="286552" y="2031700"/>
            <a:ext cx="1702200" cy="679200"/>
          </a:xfrm>
          <a:prstGeom prst="wedgeRoundRectCallout">
            <a:avLst>
              <a:gd fmla="val -6821" name="adj1"/>
              <a:gd fmla="val 8377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來源</a:t>
            </a:r>
            <a:r>
              <a:rPr lang="zh-TW" sz="2400">
                <a:solidFill>
                  <a:srgbClr val="FFFFFF"/>
                </a:solidFill>
              </a:rPr>
              <a:t>標亮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11" name="Google Shape;711;p54"/>
          <p:cNvSpPr/>
          <p:nvPr/>
        </p:nvSpPr>
        <p:spPr>
          <a:xfrm>
            <a:off x="1597949" y="5218050"/>
            <a:ext cx="2681400" cy="1013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但是來源文字無法維持PDF的排版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"/>
          <p:cNvSpPr/>
          <p:nvPr/>
        </p:nvSpPr>
        <p:spPr>
          <a:xfrm>
            <a:off x="1328850" y="1638775"/>
            <a:ext cx="1532100" cy="31014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75" y="0"/>
            <a:ext cx="6932950" cy="51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8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6" name="Google Shape;396;p28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文獻閱讀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5"/>
          <p:cNvSpPr txBox="1"/>
          <p:nvPr>
            <p:ph idx="1" type="body"/>
          </p:nvPr>
        </p:nvSpPr>
        <p:spPr>
          <a:xfrm>
            <a:off x="715550" y="1341325"/>
            <a:ext cx="35361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AI是以純文字的形式讀取論文的內容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無法有效處理公式、表格、圖表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記憶容量有限：相關證據過多的時候難以生成合理的解答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需要謹慎評估AI回答是否確實源自原始論文的推論</a:t>
            </a:r>
            <a:endParaRPr/>
          </a:p>
        </p:txBody>
      </p:sp>
      <p:sp>
        <p:nvSpPr>
          <p:cNvPr id="717" name="Google Shape;717;p5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NotebookLM的侷限</a:t>
            </a:r>
            <a:endParaRPr/>
          </a:p>
        </p:txBody>
      </p:sp>
      <p:sp>
        <p:nvSpPr>
          <p:cNvPr id="718" name="Google Shape;718;p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9" name="Google Shape;719;p5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55"/>
          <p:cNvPicPr preferRelativeResize="0"/>
          <p:nvPr/>
        </p:nvPicPr>
        <p:blipFill rotWithShape="1">
          <a:blip r:embed="rId3">
            <a:alphaModFix/>
          </a:blip>
          <a:srcRect b="0" l="0" r="15725" t="0"/>
          <a:stretch/>
        </p:blipFill>
        <p:spPr>
          <a:xfrm>
            <a:off x="4431898" y="1341325"/>
            <a:ext cx="4712100" cy="4758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不想看論文嗎？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AI陪你聊論文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(只限英文)</a:t>
            </a:r>
            <a:endParaRPr/>
          </a:p>
        </p:txBody>
      </p:sp>
      <p:sp>
        <p:nvSpPr>
          <p:cNvPr id="727" name="Google Shape;727;p5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NotebookLM的音訊總覽</a:t>
            </a:r>
            <a:endParaRPr/>
          </a:p>
        </p:txBody>
      </p:sp>
      <p:sp>
        <p:nvSpPr>
          <p:cNvPr id="728" name="Google Shape;728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9" name="Google Shape;729;p5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1" name="Google Shape;7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407" y="2892682"/>
            <a:ext cx="6054050" cy="31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7"/>
          <p:cNvSpPr/>
          <p:nvPr/>
        </p:nvSpPr>
        <p:spPr>
          <a:xfrm>
            <a:off x="3113450" y="1528675"/>
            <a:ext cx="3195900" cy="31770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75" y="0"/>
            <a:ext cx="6932950" cy="51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7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7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0" name="Google Shape;740;p57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論文寫作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為什麼畢不了業？</a:t>
            </a:r>
            <a:endParaRPr/>
          </a:p>
        </p:txBody>
      </p:sp>
      <p:sp>
        <p:nvSpPr>
          <p:cNvPr id="748" name="Google Shape;748;p5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9" name="Google Shape;749;p5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700" y="643600"/>
            <a:ext cx="4758600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撰寫論文的時候，家裡馬桶刷得特別乾淨</a:t>
            </a:r>
            <a:endParaRPr/>
          </a:p>
        </p:txBody>
      </p:sp>
      <p:sp>
        <p:nvSpPr>
          <p:cNvPr id="757" name="Google Shape;757;p5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8" name="Google Shape;758;p5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000" y="643600"/>
            <a:ext cx="6797992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6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8" name="Google Shape;768;p6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6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2846" y="562170"/>
            <a:ext cx="7478275" cy="5440985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0"/>
          <p:cNvSpPr txBox="1"/>
          <p:nvPr/>
        </p:nvSpPr>
        <p:spPr>
          <a:xfrm>
            <a:off x="1465211" y="959512"/>
            <a:ext cx="2179200" cy="19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哆啦布丁~~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我得了一種</a:t>
            </a:r>
            <a:r>
              <a:rPr lang="zh-TW" sz="2000"/>
              <a:t>寫論文就會想去刷馬桶</a:t>
            </a:r>
            <a:r>
              <a:rPr lang="zh-TW" sz="2000"/>
              <a:t>的病~~</a:t>
            </a:r>
            <a:endParaRPr sz="2000"/>
          </a:p>
        </p:txBody>
      </p:sp>
      <p:sp>
        <p:nvSpPr>
          <p:cNvPr id="772" name="Google Shape;772;p60"/>
          <p:cNvSpPr txBox="1"/>
          <p:nvPr/>
        </p:nvSpPr>
        <p:spPr>
          <a:xfrm>
            <a:off x="6131808" y="1203171"/>
            <a:ext cx="2179200" cy="19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真拿你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沒辦法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去問大型語言模型(LLM)吧！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竟然用問題回答我的問題</a:t>
            </a:r>
            <a:endParaRPr/>
          </a:p>
        </p:txBody>
      </p:sp>
      <p:sp>
        <p:nvSpPr>
          <p:cNvPr id="779" name="Google Shape;779;p6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0" name="Google Shape;780;p6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61"/>
          <p:cNvPicPr preferRelativeResize="0"/>
          <p:nvPr/>
        </p:nvPicPr>
        <p:blipFill rotWithShape="1">
          <a:blip r:embed="rId3">
            <a:alphaModFix/>
          </a:blip>
          <a:srcRect b="42916" l="30568" r="7161" t="9126"/>
          <a:stretch/>
        </p:blipFill>
        <p:spPr>
          <a:xfrm>
            <a:off x="715550" y="1022050"/>
            <a:ext cx="7712999" cy="400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550" y="466575"/>
            <a:ext cx="1383300" cy="1383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什麼是 Token？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Token 是模型處理文本的最小單位，可以是單詞、子詞或標點符號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語言模型將輸入文本拆解成 Token 來進行理解與處理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Token 限制的含義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每個大型語言模型都有最大 Token 數的限制，通常包括輸入和輸出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例如 GPT-3 的最大 Token 數為 4096，這限制了單次對話能處理的文本長度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Token 限制的影響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超過 Token 限制時，模型無法記住早前內容，影響連續對話的效果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長文本需要縮短或分段處理，可能導致信息丟失或語境斷裂</a:t>
            </a:r>
            <a:endParaRPr/>
          </a:p>
        </p:txBody>
      </p:sp>
      <p:sp>
        <p:nvSpPr>
          <p:cNvPr id="789" name="Google Shape;789;p62"/>
          <p:cNvSpPr txBox="1"/>
          <p:nvPr>
            <p:ph type="title"/>
          </p:nvPr>
        </p:nvSpPr>
        <p:spPr>
          <a:xfrm>
            <a:off x="1417750" y="513375"/>
            <a:ext cx="630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大型語言模型的Token限制</a:t>
            </a:r>
            <a:endParaRPr/>
          </a:p>
        </p:txBody>
      </p:sp>
      <p:sp>
        <p:nvSpPr>
          <p:cNvPr id="790" name="Google Shape;790;p6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1" name="Google Shape;791;p6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2"/>
          <p:cNvSpPr txBox="1"/>
          <p:nvPr>
            <p:ph type="title"/>
          </p:nvPr>
        </p:nvSpPr>
        <p:spPr>
          <a:xfrm>
            <a:off x="1417750" y="0"/>
            <a:ext cx="44766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Large Language Model (LLM)</a:t>
            </a:r>
            <a:endParaRPr b="0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使用LLM撰寫之前的準備</a:t>
            </a:r>
            <a:endParaRPr/>
          </a:p>
        </p:txBody>
      </p:sp>
      <p:sp>
        <p:nvSpPr>
          <p:cNvPr id="800" name="Google Shape;800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1" name="Google Shape;801;p6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2002387"/>
            <a:ext cx="3471800" cy="3088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3"/>
          <p:cNvSpPr/>
          <p:nvPr/>
        </p:nvSpPr>
        <p:spPr>
          <a:xfrm>
            <a:off x="4632550" y="1717275"/>
            <a:ext cx="37959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1. </a:t>
            </a:r>
            <a:r>
              <a:rPr lang="zh-TW" sz="3200">
                <a:solidFill>
                  <a:srgbClr val="FFFFFF"/>
                </a:solidFill>
              </a:rPr>
              <a:t>論文大綱心智圖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805" name="Google Shape;805;p63"/>
          <p:cNvSpPr/>
          <p:nvPr/>
        </p:nvSpPr>
        <p:spPr>
          <a:xfrm>
            <a:off x="4632550" y="4571113"/>
            <a:ext cx="37959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3. 論文專有詞彙表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806" name="Google Shape;806;p63"/>
          <p:cNvSpPr/>
          <p:nvPr/>
        </p:nvSpPr>
        <p:spPr>
          <a:xfrm>
            <a:off x="4632550" y="3139075"/>
            <a:ext cx="37959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2. 提問草稿筆記本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6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論文大綱心智圖</a:t>
            </a:r>
            <a:endParaRPr/>
          </a:p>
        </p:txBody>
      </p:sp>
      <p:sp>
        <p:nvSpPr>
          <p:cNvPr id="813" name="Google Shape;813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4" name="Google Shape;814;p6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8496"/>
            <a:ext cx="9144000" cy="5187108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4"/>
          <p:cNvSpPr/>
          <p:nvPr/>
        </p:nvSpPr>
        <p:spPr>
          <a:xfrm>
            <a:off x="6179975" y="855883"/>
            <a:ext cx="2461500" cy="1359900"/>
          </a:xfrm>
          <a:prstGeom prst="wedgeRoundRectCallout">
            <a:avLst>
              <a:gd fmla="val 25887" name="adj1"/>
              <a:gd fmla="val 8602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列出需要的段落、段落內的關鍵字、核心技術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18" name="Google Shape;818;p64"/>
          <p:cNvSpPr/>
          <p:nvPr/>
        </p:nvSpPr>
        <p:spPr>
          <a:xfrm>
            <a:off x="1817800" y="4740033"/>
            <a:ext cx="2461500" cy="1359900"/>
          </a:xfrm>
          <a:prstGeom prst="wedgeRoundRectCallout">
            <a:avLst>
              <a:gd fmla="val 84212" name="adj1"/>
              <a:gd fmla="val -178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不需要刻意考慮語句的通順程度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819" name="Google Shape;8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1">
            <a:off x="7190670" y="4876288"/>
            <a:ext cx="1450801" cy="145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4"/>
          <p:cNvSpPr/>
          <p:nvPr/>
        </p:nvSpPr>
        <p:spPr>
          <a:xfrm>
            <a:off x="5475950" y="3516383"/>
            <a:ext cx="2461500" cy="1359900"/>
          </a:xfrm>
          <a:prstGeom prst="wedgeRoundRectCallout">
            <a:avLst>
              <a:gd fmla="val 39347" name="adj1"/>
              <a:gd fmla="val 6193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跟指導老師一起規劃心智圖吧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 txBox="1"/>
          <p:nvPr>
            <p:ph idx="1" type="body"/>
          </p:nvPr>
        </p:nvSpPr>
        <p:spPr>
          <a:xfrm>
            <a:off x="715550" y="12672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"/>
          <p:cNvSpPr txBox="1"/>
          <p:nvPr>
            <p:ph type="title"/>
          </p:nvPr>
        </p:nvSpPr>
        <p:spPr>
          <a:xfrm>
            <a:off x="715550" y="643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你知道論文要怎麼讀嗎？</a:t>
            </a:r>
            <a:endParaRPr/>
          </a:p>
        </p:txBody>
      </p:sp>
      <p:sp>
        <p:nvSpPr>
          <p:cNvPr id="404" name="Google Shape;404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5" name="Google Shape;405;p2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29"/>
          <p:cNvPicPr preferRelativeResize="0"/>
          <p:nvPr/>
        </p:nvPicPr>
        <p:blipFill rotWithShape="1">
          <a:blip r:embed="rId3">
            <a:alphaModFix/>
          </a:blip>
          <a:srcRect b="2685" l="0" r="0" t="0"/>
          <a:stretch/>
        </p:blipFill>
        <p:spPr>
          <a:xfrm>
            <a:off x="1200150" y="1267300"/>
            <a:ext cx="7943850" cy="50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2450" y="3265800"/>
            <a:ext cx="1878900" cy="22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9"/>
          <p:cNvSpPr/>
          <p:nvPr/>
        </p:nvSpPr>
        <p:spPr>
          <a:xfrm>
            <a:off x="2745550" y="3873300"/>
            <a:ext cx="3830400" cy="1044900"/>
          </a:xfrm>
          <a:prstGeom prst="wedgeRoundRectCallout">
            <a:avLst>
              <a:gd fmla="val -62549" name="adj1"/>
              <a:gd fmla="val -152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90000"/>
                </a:solidFill>
              </a:rPr>
              <a:t>從第一行開始讀啊？</a:t>
            </a:r>
            <a:endParaRPr sz="2400">
              <a:solidFill>
                <a:srgbClr val="990000"/>
              </a:solidFill>
            </a:endParaRPr>
          </a:p>
        </p:txBody>
      </p:sp>
      <p:sp>
        <p:nvSpPr>
          <p:cNvPr id="409" name="Google Shape;409;p29"/>
          <p:cNvSpPr/>
          <p:nvPr/>
        </p:nvSpPr>
        <p:spPr>
          <a:xfrm>
            <a:off x="294525" y="948075"/>
            <a:ext cx="1542300" cy="763500"/>
          </a:xfrm>
          <a:prstGeom prst="wedgeRoundRectCallout">
            <a:avLst>
              <a:gd fmla="val 42544" name="adj1"/>
              <a:gd fmla="val 6933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Start!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6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從</a:t>
            </a:r>
            <a:r>
              <a:rPr lang="zh-TW"/>
              <a:t>心智圖</a:t>
            </a:r>
            <a:r>
              <a:rPr lang="zh-TW"/>
              <a:t>選擇部分內容來提問</a:t>
            </a:r>
            <a:endParaRPr/>
          </a:p>
        </p:txBody>
      </p:sp>
      <p:sp>
        <p:nvSpPr>
          <p:cNvPr id="827" name="Google Shape;827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28" name="Google Shape;828;p6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0" name="Google Shape;8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963125"/>
            <a:ext cx="8315325" cy="55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5"/>
          <p:cNvSpPr/>
          <p:nvPr/>
        </p:nvSpPr>
        <p:spPr>
          <a:xfrm>
            <a:off x="4266550" y="2544950"/>
            <a:ext cx="4048800" cy="199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832" name="Google Shape;83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575" y="5144850"/>
            <a:ext cx="1383300" cy="138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3" name="Google Shape;833;p65"/>
          <p:cNvSpPr/>
          <p:nvPr/>
        </p:nvSpPr>
        <p:spPr>
          <a:xfrm flipH="1" rot="5124546">
            <a:off x="5953096" y="4618169"/>
            <a:ext cx="1049467" cy="52458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提問草稿筆記本 (1/3)</a:t>
            </a:r>
            <a:endParaRPr/>
          </a:p>
        </p:txBody>
      </p:sp>
      <p:sp>
        <p:nvSpPr>
          <p:cNvPr id="840" name="Google Shape;840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41" name="Google Shape;841;p6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6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7227"/>
            <a:ext cx="9144001" cy="5215746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66"/>
          <p:cNvSpPr/>
          <p:nvPr/>
        </p:nvSpPr>
        <p:spPr>
          <a:xfrm>
            <a:off x="828275" y="162802"/>
            <a:ext cx="1616400" cy="875700"/>
          </a:xfrm>
          <a:prstGeom prst="wedgeRoundRectCallout">
            <a:avLst>
              <a:gd fmla="val -80746" name="adj1"/>
              <a:gd fmla="val 7801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任意文件編輯器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45" name="Google Shape;845;p66"/>
          <p:cNvSpPr/>
          <p:nvPr/>
        </p:nvSpPr>
        <p:spPr>
          <a:xfrm>
            <a:off x="5853050" y="1543225"/>
            <a:ext cx="2277600" cy="789600"/>
          </a:xfrm>
          <a:prstGeom prst="wedgeRoundRectCallout">
            <a:avLst>
              <a:gd fmla="val -69642" name="adj1"/>
              <a:gd fmla="val 496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分段標題：時間與概要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46" name="Google Shape;846;p66"/>
          <p:cNvSpPr/>
          <p:nvPr/>
        </p:nvSpPr>
        <p:spPr>
          <a:xfrm>
            <a:off x="1311975" y="2669175"/>
            <a:ext cx="6045900" cy="305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47" name="Google Shape;847;p66"/>
          <p:cNvSpPr/>
          <p:nvPr/>
        </p:nvSpPr>
        <p:spPr>
          <a:xfrm>
            <a:off x="4583050" y="3917550"/>
            <a:ext cx="2277600" cy="789600"/>
          </a:xfrm>
          <a:prstGeom prst="wedgeRoundRectCallout">
            <a:avLst>
              <a:gd fmla="val -73032" name="adj1"/>
              <a:gd fmla="val -5837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提示詞說明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48" name="Google Shape;848;p66"/>
          <p:cNvSpPr/>
          <p:nvPr/>
        </p:nvSpPr>
        <p:spPr>
          <a:xfrm>
            <a:off x="5231875" y="5310325"/>
            <a:ext cx="2277600" cy="789600"/>
          </a:xfrm>
          <a:prstGeom prst="wedgeRoundRectCallout">
            <a:avLst>
              <a:gd fmla="val -73032" name="adj1"/>
              <a:gd fmla="val -5837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心智圖內容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6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提問草稿筆記本 (2/3)</a:t>
            </a:r>
            <a:endParaRPr/>
          </a:p>
        </p:txBody>
      </p:sp>
      <p:sp>
        <p:nvSpPr>
          <p:cNvPr id="855" name="Google Shape;855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6" name="Google Shape;856;p6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67"/>
          <p:cNvPicPr preferRelativeResize="0"/>
          <p:nvPr/>
        </p:nvPicPr>
        <p:blipFill rotWithShape="1">
          <a:blip r:embed="rId3">
            <a:alphaModFix/>
          </a:blip>
          <a:srcRect b="0" l="0" r="0" t="13472"/>
          <a:stretch/>
        </p:blipFill>
        <p:spPr>
          <a:xfrm>
            <a:off x="1174988" y="1145402"/>
            <a:ext cx="6794026" cy="5179401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9" name="Google Shape;859;p67"/>
          <p:cNvSpPr/>
          <p:nvPr/>
        </p:nvSpPr>
        <p:spPr>
          <a:xfrm>
            <a:off x="2002425" y="3276575"/>
            <a:ext cx="5369100" cy="2726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</a:t>
            </a:r>
            <a:r>
              <a:rPr lang="zh-TW"/>
              <a:t>提問草稿筆記本 (3/3)</a:t>
            </a:r>
            <a:endParaRPr/>
          </a:p>
        </p:txBody>
      </p:sp>
      <p:sp>
        <p:nvSpPr>
          <p:cNvPr id="866" name="Google Shape;866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67" name="Google Shape;867;p6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9" name="Google Shape;8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550"/>
            <a:ext cx="9144001" cy="540460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8"/>
          <p:cNvSpPr/>
          <p:nvPr/>
        </p:nvSpPr>
        <p:spPr>
          <a:xfrm>
            <a:off x="1256750" y="3428425"/>
            <a:ext cx="6308700" cy="120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71" name="Google Shape;871;p68"/>
          <p:cNvSpPr/>
          <p:nvPr/>
        </p:nvSpPr>
        <p:spPr>
          <a:xfrm>
            <a:off x="4224150" y="2330050"/>
            <a:ext cx="2277600" cy="789600"/>
          </a:xfrm>
          <a:prstGeom prst="wedgeRoundRectCallout">
            <a:avLst>
              <a:gd fmla="val -45152" name="adj1"/>
              <a:gd fmla="val 10771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改寫LLM的回覆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</a:t>
            </a:r>
            <a:r>
              <a:rPr lang="zh-TW"/>
              <a:t>論文專有詞彙表 (1/2)</a:t>
            </a:r>
            <a:endParaRPr/>
          </a:p>
        </p:txBody>
      </p:sp>
      <p:sp>
        <p:nvSpPr>
          <p:cNvPr id="878" name="Google Shape;878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9" name="Google Shape;879;p6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125" y="1165751"/>
            <a:ext cx="7495749" cy="51387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0"/>
          <p:cNvSpPr txBox="1"/>
          <p:nvPr>
            <p:ph idx="1" type="body"/>
          </p:nvPr>
        </p:nvSpPr>
        <p:spPr>
          <a:xfrm>
            <a:off x="715550" y="3771598"/>
            <a:ext cx="7713000" cy="23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詞彙的中文、英文、簡稱、不使用的名稱、定義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這些詞彙必須正確無誤，小心不要被LLM修改了！</a:t>
            </a:r>
            <a:endParaRPr/>
          </a:p>
        </p:txBody>
      </p:sp>
      <p:sp>
        <p:nvSpPr>
          <p:cNvPr id="887" name="Google Shape;887;p7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</a:t>
            </a:r>
            <a:r>
              <a:rPr lang="zh-TW"/>
              <a:t>論文專有詞彙表 (2/2)</a:t>
            </a:r>
            <a:endParaRPr/>
          </a:p>
        </p:txBody>
      </p:sp>
      <p:sp>
        <p:nvSpPr>
          <p:cNvPr id="888" name="Google Shape;888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9" name="Google Shape;889;p7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70"/>
          <p:cNvPicPr preferRelativeResize="0"/>
          <p:nvPr/>
        </p:nvPicPr>
        <p:blipFill rotWithShape="1">
          <a:blip r:embed="rId3">
            <a:alphaModFix/>
          </a:blip>
          <a:srcRect b="51765" l="0" r="0" t="0"/>
          <a:stretch/>
        </p:blipFill>
        <p:spPr>
          <a:xfrm>
            <a:off x="824125" y="1165750"/>
            <a:ext cx="7495749" cy="2478601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7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9" name="Google Shape;899;p7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7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1" name="Google Shape;9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2846" y="562170"/>
            <a:ext cx="7478275" cy="544098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71"/>
          <p:cNvSpPr txBox="1"/>
          <p:nvPr/>
        </p:nvSpPr>
        <p:spPr>
          <a:xfrm>
            <a:off x="1465211" y="959512"/>
            <a:ext cx="2179200" cy="19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哆啦布丁~~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我的大綱太空泛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ChatGPT也寫的很空泛啊~~</a:t>
            </a:r>
            <a:endParaRPr sz="2000"/>
          </a:p>
        </p:txBody>
      </p:sp>
      <p:sp>
        <p:nvSpPr>
          <p:cNvPr id="903" name="Google Shape;903;p71"/>
          <p:cNvSpPr txBox="1"/>
          <p:nvPr/>
        </p:nvSpPr>
        <p:spPr>
          <a:xfrm>
            <a:off x="6131808" y="1203171"/>
            <a:ext cx="2179200" cy="19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真拿你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沒辦法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跟ChatGPT一起修改文章吧</a:t>
            </a:r>
            <a:r>
              <a:rPr lang="zh-TW" sz="2000"/>
              <a:t>！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2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2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7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11" name="Google Shape;911;p72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with canvas</a:t>
            </a:r>
            <a:endParaRPr/>
          </a:p>
        </p:txBody>
      </p:sp>
      <p:pic>
        <p:nvPicPr>
          <p:cNvPr id="912" name="Google Shape;91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4100"/>
            <a:ext cx="9144001" cy="50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關於ChatGPT with Canvas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這是ChatGPT 進階版本，提供新型態互動介面，讓使用者能夠直覺地在網頁上編輯文本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增強使用者體驗，使 AI 輸出的修改與管理更直觀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主要功能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視覺化編輯區：以畫布形式展示生成的文本，方便修改與保存 (但對Linux輸入法不友善)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文檔模式：支援文檔寫作，適合撰寫長篇內容如報告、故事等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無縫對話：同時保留對話與文檔模式，增加操作靈活性</a:t>
            </a:r>
            <a:endParaRPr/>
          </a:p>
        </p:txBody>
      </p:sp>
      <p:sp>
        <p:nvSpPr>
          <p:cNvPr id="918" name="Google Shape;918;p7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with Canvas簡介</a:t>
            </a:r>
            <a:endParaRPr/>
          </a:p>
        </p:txBody>
      </p:sp>
      <p:sp>
        <p:nvSpPr>
          <p:cNvPr id="920" name="Google Shape;920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1" name="Google Shape;921;p7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7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ChatGPT的對話擴展到畫布</a:t>
            </a:r>
            <a:endParaRPr/>
          </a:p>
        </p:txBody>
      </p:sp>
      <p:sp>
        <p:nvSpPr>
          <p:cNvPr id="928" name="Google Shape;928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9" name="Google Shape;929;p7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7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1" name="Google Shape;931;p74"/>
          <p:cNvPicPr preferRelativeResize="0"/>
          <p:nvPr/>
        </p:nvPicPr>
        <p:blipFill rotWithShape="1">
          <a:blip r:embed="rId3">
            <a:alphaModFix/>
          </a:blip>
          <a:srcRect b="14929" l="0" r="0" t="0"/>
          <a:stretch/>
        </p:blipFill>
        <p:spPr>
          <a:xfrm>
            <a:off x="28575" y="968650"/>
            <a:ext cx="9086850" cy="5339949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4"/>
          <p:cNvSpPr/>
          <p:nvPr/>
        </p:nvSpPr>
        <p:spPr>
          <a:xfrm>
            <a:off x="489300" y="1656642"/>
            <a:ext cx="602400" cy="594600"/>
          </a:xfrm>
          <a:prstGeom prst="wedgeEllipseCallout">
            <a:avLst>
              <a:gd fmla="val -16646" name="adj1"/>
              <a:gd fmla="val -87167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933" name="Google Shape;933;p74"/>
          <p:cNvSpPr/>
          <p:nvPr/>
        </p:nvSpPr>
        <p:spPr>
          <a:xfrm>
            <a:off x="7589650" y="1341317"/>
            <a:ext cx="602400" cy="594600"/>
          </a:xfrm>
          <a:prstGeom prst="wedgeEllipseCallout">
            <a:avLst>
              <a:gd fmla="val 87948" name="adj1"/>
              <a:gd fmla="val 1462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論文其實是給人跳著讀的</a:t>
            </a:r>
            <a:endParaRPr/>
          </a:p>
        </p:txBody>
      </p:sp>
      <p:sp>
        <p:nvSpPr>
          <p:cNvPr id="416" name="Google Shape;416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7" name="Google Shape;417;p3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750" y="643600"/>
            <a:ext cx="4758600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7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ChatGPT with Canvas介面</a:t>
            </a:r>
            <a:endParaRPr/>
          </a:p>
        </p:txBody>
      </p:sp>
      <p:sp>
        <p:nvSpPr>
          <p:cNvPr id="940" name="Google Shape;940;p7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1" name="Google Shape;941;p7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7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3" name="Google Shape;94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6" y="1038500"/>
            <a:ext cx="7895550" cy="536425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4" name="Google Shape;944;p75"/>
          <p:cNvSpPr/>
          <p:nvPr/>
        </p:nvSpPr>
        <p:spPr>
          <a:xfrm>
            <a:off x="327015" y="1576150"/>
            <a:ext cx="1372200" cy="679200"/>
          </a:xfrm>
          <a:prstGeom prst="wedgeRoundRectCallout">
            <a:avLst>
              <a:gd fmla="val 9666" name="adj1"/>
              <a:gd fmla="val 980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對話記錄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45" name="Google Shape;945;p75"/>
          <p:cNvSpPr/>
          <p:nvPr/>
        </p:nvSpPr>
        <p:spPr>
          <a:xfrm>
            <a:off x="5438929" y="816925"/>
            <a:ext cx="1906200" cy="679200"/>
          </a:xfrm>
          <a:prstGeom prst="wedgeRoundRectCallout">
            <a:avLst>
              <a:gd fmla="val 9666" name="adj1"/>
              <a:gd fmla="val 980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視覺化編輯區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46" name="Google Shape;946;p75"/>
          <p:cNvSpPr/>
          <p:nvPr/>
        </p:nvSpPr>
        <p:spPr>
          <a:xfrm>
            <a:off x="5521754" y="4820175"/>
            <a:ext cx="1906200" cy="679200"/>
          </a:xfrm>
          <a:prstGeom prst="wedgeRoundRectCallout">
            <a:avLst>
              <a:gd fmla="val 79628" name="adj1"/>
              <a:gd fmla="val -1580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常用工具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6"/>
          <p:cNvSpPr txBox="1"/>
          <p:nvPr>
            <p:ph idx="1" type="body"/>
          </p:nvPr>
        </p:nvSpPr>
        <p:spPr>
          <a:xfrm>
            <a:off x="3630550" y="1341325"/>
            <a:ext cx="47979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針對整篇文章進行改寫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加入emoji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加入修飾：調整標題與格式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調整閱讀難度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調整文章長度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對文章提出建議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52" name="Google Shape;952;p7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with Canvas常用工具</a:t>
            </a:r>
            <a:endParaRPr/>
          </a:p>
        </p:txBody>
      </p:sp>
      <p:sp>
        <p:nvSpPr>
          <p:cNvPr id="953" name="Google Shape;953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4" name="Google Shape;954;p7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7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6" name="Google Shape;956;p76"/>
          <p:cNvPicPr preferRelativeResize="0"/>
          <p:nvPr/>
        </p:nvPicPr>
        <p:blipFill rotWithShape="1">
          <a:blip r:embed="rId3">
            <a:alphaModFix/>
          </a:blip>
          <a:srcRect b="0" l="77057" r="0" t="46766"/>
          <a:stretch/>
        </p:blipFill>
        <p:spPr>
          <a:xfrm>
            <a:off x="715550" y="1464325"/>
            <a:ext cx="2791525" cy="4400625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7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77"/>
          <p:cNvSpPr txBox="1"/>
          <p:nvPr>
            <p:ph type="title"/>
          </p:nvPr>
        </p:nvSpPr>
        <p:spPr>
          <a:xfrm>
            <a:off x="1417750" y="143600"/>
            <a:ext cx="7010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ChatGPT with Canvas修改部分文字</a:t>
            </a:r>
            <a:endParaRPr/>
          </a:p>
        </p:txBody>
      </p:sp>
      <p:sp>
        <p:nvSpPr>
          <p:cNvPr id="963" name="Google Shape;963;p7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64" name="Google Shape;964;p7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7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6" name="Google Shape;9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6" y="1341331"/>
            <a:ext cx="7712999" cy="4695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74" name="Google Shape;974;p7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6" name="Google Shape;97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350"/>
            <a:ext cx="9144001" cy="5848141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78"/>
          <p:cNvSpPr/>
          <p:nvPr/>
        </p:nvSpPr>
        <p:spPr>
          <a:xfrm>
            <a:off x="4818950" y="4966528"/>
            <a:ext cx="3609600" cy="1134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修改部分文字時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可能忽略了上下文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能夠處理的文件長度依然有其限制，不能太長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常常不小心改寫專有詞彙，請謹慎檢查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ChatGPT傾向結尾時提出明確的結論，但你可能只是撰寫章節中的段落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若分段與ChatGPT撰寫論文，在合併時需要謹慎檢查前後段落的語句是否通順</a:t>
            </a:r>
            <a:endParaRPr/>
          </a:p>
        </p:txBody>
      </p:sp>
      <p:sp>
        <p:nvSpPr>
          <p:cNvPr id="983" name="Google Shape;983;p7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 with Canvas限制</a:t>
            </a:r>
            <a:endParaRPr/>
          </a:p>
        </p:txBody>
      </p:sp>
      <p:sp>
        <p:nvSpPr>
          <p:cNvPr id="984" name="Google Shape;984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5" name="Google Shape;985;p7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0"/>
          <p:cNvSpPr txBox="1"/>
          <p:nvPr>
            <p:ph idx="1" type="body"/>
          </p:nvPr>
        </p:nvSpPr>
        <p:spPr>
          <a:xfrm>
            <a:off x="715550" y="-4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80"/>
          <p:cNvSpPr txBox="1"/>
          <p:nvPr>
            <p:ph type="title"/>
          </p:nvPr>
        </p:nvSpPr>
        <p:spPr>
          <a:xfrm>
            <a:off x="715550" y="4758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跟LLM一起撰寫論文吧！</a:t>
            </a:r>
            <a:endParaRPr/>
          </a:p>
        </p:txBody>
      </p:sp>
      <p:sp>
        <p:nvSpPr>
          <p:cNvPr id="993" name="Google Shape;993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4" name="Google Shape;994;p8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350" y="2637650"/>
            <a:ext cx="1383300" cy="138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7" name="Google Shape;99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7346" y="437896"/>
            <a:ext cx="1489300" cy="1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500" y="2637650"/>
            <a:ext cx="1489300" cy="14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80"/>
          <p:cNvSpPr/>
          <p:nvPr/>
        </p:nvSpPr>
        <p:spPr>
          <a:xfrm flipH="1" rot="7200175">
            <a:off x="3068023" y="2042012"/>
            <a:ext cx="1049307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80"/>
          <p:cNvSpPr/>
          <p:nvPr/>
        </p:nvSpPr>
        <p:spPr>
          <a:xfrm flipH="1" rot="1059">
            <a:off x="3807158" y="2773811"/>
            <a:ext cx="1947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80"/>
          <p:cNvSpPr/>
          <p:nvPr/>
        </p:nvSpPr>
        <p:spPr>
          <a:xfrm rot="-1059">
            <a:off x="3807158" y="3561874"/>
            <a:ext cx="1947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2" name="Google Shape;1002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9">
            <a:off x="7447633" y="4536759"/>
            <a:ext cx="1343190" cy="13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0"/>
          <p:cNvSpPr txBox="1"/>
          <p:nvPr/>
        </p:nvSpPr>
        <p:spPr>
          <a:xfrm rot="-336290">
            <a:off x="5232850" y="5644049"/>
            <a:ext cx="2749143" cy="511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你把指導教授放哪去了？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1"/>
          <p:cNvSpPr/>
          <p:nvPr/>
        </p:nvSpPr>
        <p:spPr>
          <a:xfrm>
            <a:off x="6663850" y="1610725"/>
            <a:ext cx="1073700" cy="29193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81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8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1" name="Google Shape;1011;p81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結語</a:t>
            </a:r>
            <a:endParaRPr/>
          </a:p>
        </p:txBody>
      </p:sp>
      <p:pic>
        <p:nvPicPr>
          <p:cNvPr id="1012" name="Google Shape;101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75" y="0"/>
            <a:ext cx="6932950" cy="51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8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8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AI取代人類了嗎？</a:t>
            </a:r>
            <a:endParaRPr/>
          </a:p>
        </p:txBody>
      </p:sp>
      <p:sp>
        <p:nvSpPr>
          <p:cNvPr id="1020" name="Google Shape;1020;p8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1" name="Google Shape;1021;p8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175" y="643600"/>
            <a:ext cx="7613761" cy="4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8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8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素養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學習如何活用眾多的AI工具</a:t>
            </a:r>
            <a:endParaRPr b="0" sz="2400"/>
          </a:p>
        </p:txBody>
      </p:sp>
      <p:sp>
        <p:nvSpPr>
          <p:cNvPr id="1029" name="Google Shape;1029;p8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0" name="Google Shape;1030;p8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8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2" name="Google Shape;103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675" y="2136725"/>
            <a:ext cx="1383300" cy="1383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3" name="Google Shape;10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746" y="3446271"/>
            <a:ext cx="1489300" cy="1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975" y="3562550"/>
            <a:ext cx="1489300" cy="1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83"/>
          <p:cNvPicPr preferRelativeResize="0"/>
          <p:nvPr/>
        </p:nvPicPr>
        <p:blipFill rotWithShape="1">
          <a:blip r:embed="rId6">
            <a:alphaModFix/>
          </a:blip>
          <a:srcRect b="0" l="0" r="47970" t="0"/>
          <a:stretch/>
        </p:blipFill>
        <p:spPr>
          <a:xfrm>
            <a:off x="4072275" y="876375"/>
            <a:ext cx="1877400" cy="17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83"/>
          <p:cNvPicPr preferRelativeResize="0"/>
          <p:nvPr/>
        </p:nvPicPr>
        <p:blipFill rotWithShape="1">
          <a:blip r:embed="rId7">
            <a:alphaModFix/>
          </a:blip>
          <a:srcRect b="0" l="0" r="69574" t="0"/>
          <a:stretch/>
        </p:blipFill>
        <p:spPr>
          <a:xfrm>
            <a:off x="2955875" y="3102130"/>
            <a:ext cx="1287250" cy="11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83"/>
          <p:cNvPicPr preferRelativeResize="0"/>
          <p:nvPr/>
        </p:nvPicPr>
        <p:blipFill rotWithShape="1">
          <a:blip r:embed="rId8">
            <a:alphaModFix/>
          </a:blip>
          <a:srcRect b="0" l="0" r="79440" t="0"/>
          <a:stretch/>
        </p:blipFill>
        <p:spPr>
          <a:xfrm>
            <a:off x="1449250" y="3996104"/>
            <a:ext cx="1215000" cy="1128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663" y="1858225"/>
            <a:ext cx="2697026" cy="13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21671" y="574225"/>
            <a:ext cx="1550600" cy="15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33950" y="355450"/>
            <a:ext cx="1738749" cy="173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8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「作業給老師看之前，請用AI修飾。」</a:t>
            </a:r>
            <a:endParaRPr/>
          </a:p>
        </p:txBody>
      </p:sp>
      <p:sp>
        <p:nvSpPr>
          <p:cNvPr id="1047" name="Google Shape;1047;p8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8" name="Google Shape;1048;p8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8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84"/>
          <p:cNvPicPr preferRelativeResize="0"/>
          <p:nvPr/>
        </p:nvPicPr>
        <p:blipFill rotWithShape="1">
          <a:blip r:embed="rId3">
            <a:alphaModFix/>
          </a:blip>
          <a:srcRect b="12960" l="0" r="0" t="0"/>
          <a:stretch/>
        </p:blipFill>
        <p:spPr>
          <a:xfrm>
            <a:off x="50" y="440136"/>
            <a:ext cx="9144000" cy="483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「目的性」閱讀：帶著問題找答案</a:t>
            </a:r>
            <a:endParaRPr/>
          </a:p>
        </p:txBody>
      </p:sp>
      <p:sp>
        <p:nvSpPr>
          <p:cNvPr id="426" name="Google Shape;426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7" name="Google Shape;427;p3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31"/>
          <p:cNvPicPr preferRelativeResize="0"/>
          <p:nvPr/>
        </p:nvPicPr>
        <p:blipFill rotWithShape="1">
          <a:blip r:embed="rId3">
            <a:alphaModFix/>
          </a:blip>
          <a:srcRect b="25295" l="0" r="0" t="0"/>
          <a:stretch/>
        </p:blipFill>
        <p:spPr>
          <a:xfrm>
            <a:off x="1505950" y="643600"/>
            <a:ext cx="6132202" cy="4758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1"/>
          <p:cNvSpPr/>
          <p:nvPr/>
        </p:nvSpPr>
        <p:spPr>
          <a:xfrm>
            <a:off x="5098050" y="4041100"/>
            <a:ext cx="2390100" cy="894900"/>
          </a:xfrm>
          <a:prstGeom prst="wedgeRoundRectCallout">
            <a:avLst>
              <a:gd fmla="val -42197" name="adj1"/>
              <a:gd fmla="val -8298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這裡有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評估結果證據！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1" name="Google Shape;431;p31"/>
          <p:cNvSpPr/>
          <p:nvPr/>
        </p:nvSpPr>
        <p:spPr>
          <a:xfrm>
            <a:off x="674425" y="2319275"/>
            <a:ext cx="2390100" cy="894900"/>
          </a:xfrm>
          <a:prstGeom prst="wedgeRoundRectCallout">
            <a:avLst>
              <a:gd fmla="val 57433" name="adj1"/>
              <a:gd fmla="val -3488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這裡有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演算法細節</a:t>
            </a:r>
            <a:r>
              <a:rPr lang="zh-TW" sz="2400">
                <a:solidFill>
                  <a:srgbClr val="FFFFFF"/>
                </a:solidFill>
              </a:rPr>
              <a:t>！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8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用AI輔助寫作 ⇨ </a:t>
            </a:r>
            <a:r>
              <a:rPr lang="zh-TW"/>
              <a:t>👌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全部都用AI寫作 ⇨ ⛔</a:t>
            </a:r>
            <a:endParaRPr/>
          </a:p>
        </p:txBody>
      </p:sp>
      <p:sp>
        <p:nvSpPr>
          <p:cNvPr id="1057" name="Google Shape;1057;p8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8" name="Google Shape;1058;p8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https://www.aimspress.com/index/news/detail/2631</a:t>
            </a:r>
            <a:r>
              <a:rPr lang="zh-TW"/>
              <a:t> </a:t>
            </a:r>
            <a:endParaRPr/>
          </a:p>
        </p:txBody>
      </p:sp>
      <p:sp>
        <p:nvSpPr>
          <p:cNvPr id="1059" name="Google Shape;1059;p8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643588"/>
            <a:ext cx="9144001" cy="419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6"/>
          <p:cNvSpPr txBox="1"/>
          <p:nvPr>
            <p:ph idx="1" type="body"/>
          </p:nvPr>
        </p:nvSpPr>
        <p:spPr>
          <a:xfrm>
            <a:off x="461175" y="1341325"/>
            <a:ext cx="82218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臺灣學術倫理教育資源中心：大學校園因應生成式AI之指引及教學建議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目前學術界對於使用生成式AI是否需要標註，尚無統一的規定，不過已有學術出版商要求揭露使用生成式AI之聲明。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2023年8月行政院通過之《行政院及所屬機關（構）使用生成式AI參考指引》（國家科學及技術委員會，2023），第六點亦要求「各機關使用生成式AI作為執行業務或提供服務輔助工具時，應適當揭露」。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因此，建議研究者應先瞭解經費補助機關（構）或期刊等單位對於生成式AI之政策，並於著作或報告中適度公開相關訊息，使讀者瞭解著作的創作來源與知識建構的歷程。</a:t>
            </a:r>
            <a:endParaRPr/>
          </a:p>
        </p:txBody>
      </p:sp>
      <p:sp>
        <p:nvSpPr>
          <p:cNvPr id="1066" name="Google Shape;1066;p8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使用AI的自我揭露</a:t>
            </a:r>
            <a:endParaRPr/>
          </a:p>
        </p:txBody>
      </p:sp>
      <p:sp>
        <p:nvSpPr>
          <p:cNvPr id="1067" name="Google Shape;1067;p8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8" name="Google Shape;1068;p8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https://ethics.moe.edu.tw/resource/epaper/html/21/</a:t>
            </a:r>
            <a:r>
              <a:rPr lang="zh-TW"/>
              <a:t> </a:t>
            </a:r>
            <a:endParaRPr/>
          </a:p>
        </p:txBody>
      </p:sp>
      <p:sp>
        <p:nvSpPr>
          <p:cNvPr id="1069" name="Google Shape;1069;p8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8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8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慢下來，檢查AI的內容是否正確</a:t>
            </a:r>
            <a:endParaRPr/>
          </a:p>
        </p:txBody>
      </p:sp>
      <p:sp>
        <p:nvSpPr>
          <p:cNvPr id="1076" name="Google Shape;1076;p8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7" name="Google Shape;1077;p8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9" name="Google Shape;10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0250" y="643600"/>
            <a:ext cx="5483489" cy="4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8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5" name="Google Shape;1085;p88"/>
          <p:cNvSpPr txBox="1"/>
          <p:nvPr>
            <p:ph type="title"/>
          </p:nvPr>
        </p:nvSpPr>
        <p:spPr>
          <a:xfrm>
            <a:off x="715550" y="5411013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但你也要學會如何駕馭AI</a:t>
            </a:r>
            <a:endParaRPr/>
          </a:p>
        </p:txBody>
      </p:sp>
      <p:sp>
        <p:nvSpPr>
          <p:cNvPr id="1086" name="Google Shape;1086;p88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88"/>
          <p:cNvSpPr txBox="1"/>
          <p:nvPr>
            <p:ph idx="3" type="title"/>
          </p:nvPr>
        </p:nvSpPr>
        <p:spPr>
          <a:xfrm>
            <a:off x="715550" y="69375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AI能夠成為作研究的翅膀</a:t>
            </a:r>
            <a:endParaRPr/>
          </a:p>
        </p:txBody>
      </p:sp>
      <p:pic>
        <p:nvPicPr>
          <p:cNvPr id="1088" name="Google Shape;108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375" y="1632475"/>
            <a:ext cx="6033261" cy="34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8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4" name="Google Shape;1094;p89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5" name="Google Shape;1095;p89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096" name="Google Shape;109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89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99" name="Google Shape;1099;p89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blog@pulipuli.info</a:t>
            </a:r>
            <a:endParaRPr sz="2200"/>
          </a:p>
        </p:txBody>
      </p:sp>
      <p:pic>
        <p:nvPicPr>
          <p:cNvPr id="1100" name="Google Shape;1100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89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02" name="Google Shape;1102;p89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3" name="Google Shape;1103;p89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1104" name="Google Shape;1104;p8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8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8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89"/>
          <p:cNvGrpSpPr/>
          <p:nvPr/>
        </p:nvGrpSpPr>
        <p:grpSpPr>
          <a:xfrm rot="1336272">
            <a:off x="319965" y="2208442"/>
            <a:ext cx="901717" cy="1446156"/>
            <a:chOff x="4509424" y="1600237"/>
            <a:chExt cx="1184961" cy="1900417"/>
          </a:xfrm>
        </p:grpSpPr>
        <p:grpSp>
          <p:nvGrpSpPr>
            <p:cNvPr id="1108" name="Google Shape;1108;p89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1109" name="Google Shape;1109;p89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89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11" name="Google Shape;1111;p8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2" name="Google Shape;1112;p89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1113" name="Google Shape;1113;p8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14" name="Google Shape;1114;p8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8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8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7" name="Google Shape;1117;p8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18" name="Google Shape;1118;p8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8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8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21" name="Google Shape;1121;p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250" y="5186050"/>
            <a:ext cx="643800" cy="16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2" name="Google Shape;1122;p89"/>
          <p:cNvGrpSpPr/>
          <p:nvPr/>
        </p:nvGrpSpPr>
        <p:grpSpPr>
          <a:xfrm>
            <a:off x="3373269" y="2282813"/>
            <a:ext cx="1016875" cy="1072897"/>
            <a:chOff x="4490675" y="-372879"/>
            <a:chExt cx="1247700" cy="1247700"/>
          </a:xfrm>
        </p:grpSpPr>
        <p:sp>
          <p:nvSpPr>
            <p:cNvPr id="1123" name="Google Shape;1123;p89"/>
            <p:cNvSpPr/>
            <p:nvPr/>
          </p:nvSpPr>
          <p:spPr>
            <a:xfrm>
              <a:off x="4490675" y="-372879"/>
              <a:ext cx="1247700" cy="1247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1143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4" name="Google Shape;1124;p89"/>
            <p:cNvGrpSpPr/>
            <p:nvPr/>
          </p:nvGrpSpPr>
          <p:grpSpPr>
            <a:xfrm>
              <a:off x="4579538" y="-271369"/>
              <a:ext cx="1069969" cy="1079355"/>
              <a:chOff x="3750225" y="-93219"/>
              <a:chExt cx="1069969" cy="1079355"/>
            </a:xfrm>
          </p:grpSpPr>
          <p:sp>
            <p:nvSpPr>
              <p:cNvPr id="1125" name="Google Shape;1125;p89"/>
              <p:cNvSpPr/>
              <p:nvPr/>
            </p:nvSpPr>
            <p:spPr>
              <a:xfrm>
                <a:off x="3799594" y="-34464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741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89"/>
              <p:cNvSpPr/>
              <p:nvPr/>
            </p:nvSpPr>
            <p:spPr>
              <a:xfrm>
                <a:off x="3750225" y="-93219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27" name="Google Shape;1127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55662" y="1548150"/>
            <a:ext cx="3035576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851" y="3223901"/>
            <a:ext cx="6208401" cy="354911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0" name="Google Shape;440;p3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850" y="307075"/>
            <a:ext cx="6208399" cy="291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/>
          <p:nvPr/>
        </p:nvSpPr>
        <p:spPr>
          <a:xfrm>
            <a:off x="5255128" y="696950"/>
            <a:ext cx="1991275" cy="62369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434343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"/>
              </a:rPr>
              <a:t>找飯店</a:t>
            </a:r>
          </a:p>
        </p:txBody>
      </p:sp>
      <p:sp>
        <p:nvSpPr>
          <p:cNvPr id="444" name="Google Shape;444;p32"/>
          <p:cNvSpPr/>
          <p:nvPr/>
        </p:nvSpPr>
        <p:spPr>
          <a:xfrm>
            <a:off x="1607828" y="3653150"/>
            <a:ext cx="4102012" cy="63203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4A86E8"/>
                </a:solidFill>
                <a:latin typeface="Arial"/>
              </a:rPr>
              <a:t>找問題的答案</a:t>
            </a:r>
          </a:p>
        </p:txBody>
      </p:sp>
      <p:sp>
        <p:nvSpPr>
          <p:cNvPr id="445" name="Google Shape;445;p32"/>
          <p:cNvSpPr/>
          <p:nvPr/>
        </p:nvSpPr>
        <p:spPr>
          <a:xfrm>
            <a:off x="4167550" y="5678375"/>
            <a:ext cx="2353500" cy="908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3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3" name="Google Shape;453;p33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SciSpace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閱讀論文功能</a:t>
            </a:r>
            <a:endParaRPr/>
          </a:p>
        </p:txBody>
      </p:sp>
      <p:pic>
        <p:nvPicPr>
          <p:cNvPr id="454" name="Google Shape;4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2525"/>
            <a:ext cx="9143999" cy="390982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3"/>
          <p:cNvSpPr/>
          <p:nvPr/>
        </p:nvSpPr>
        <p:spPr>
          <a:xfrm>
            <a:off x="815025" y="4472600"/>
            <a:ext cx="800100" cy="423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SciSpace文獻細節 (1/2)</a:t>
            </a:r>
            <a:endParaRPr/>
          </a:p>
        </p:txBody>
      </p:sp>
      <p:sp>
        <p:nvSpPr>
          <p:cNvPr id="463" name="Google Shape;463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4" name="Google Shape;464;p3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7808"/>
            <a:ext cx="9144000" cy="550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